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3"/>
  </p:notesMasterIdLst>
  <p:handoutMasterIdLst>
    <p:handoutMasterId r:id="rId34"/>
  </p:handoutMasterIdLst>
  <p:sldIdLst>
    <p:sldId id="350" r:id="rId2"/>
    <p:sldId id="324" r:id="rId3"/>
    <p:sldId id="325" r:id="rId4"/>
    <p:sldId id="379" r:id="rId5"/>
    <p:sldId id="380" r:id="rId6"/>
    <p:sldId id="381" r:id="rId7"/>
    <p:sldId id="382" r:id="rId8"/>
    <p:sldId id="391" r:id="rId9"/>
    <p:sldId id="392" r:id="rId10"/>
    <p:sldId id="266" r:id="rId11"/>
    <p:sldId id="326" r:id="rId12"/>
    <p:sldId id="349" r:id="rId13"/>
    <p:sldId id="355" r:id="rId14"/>
    <p:sldId id="356" r:id="rId15"/>
    <p:sldId id="357" r:id="rId16"/>
    <p:sldId id="358" r:id="rId17"/>
    <p:sldId id="359" r:id="rId18"/>
    <p:sldId id="362" r:id="rId19"/>
    <p:sldId id="363" r:id="rId20"/>
    <p:sldId id="364" r:id="rId21"/>
    <p:sldId id="365" r:id="rId22"/>
    <p:sldId id="368" r:id="rId23"/>
    <p:sldId id="394" r:id="rId24"/>
    <p:sldId id="369" r:id="rId25"/>
    <p:sldId id="370" r:id="rId26"/>
    <p:sldId id="371" r:id="rId27"/>
    <p:sldId id="372" r:id="rId28"/>
    <p:sldId id="373" r:id="rId29"/>
    <p:sldId id="374" r:id="rId30"/>
    <p:sldId id="338" r:id="rId31"/>
    <p:sldId id="343" r:id="rId32"/>
  </p:sldIdLst>
  <p:sldSz cx="9144000" cy="6858000" type="screen4x3"/>
  <p:notesSz cx="9750425" cy="6856413"/>
  <p:defaultTextStyle>
    <a:defPPr>
      <a:defRPr lang="de-DE"/>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DDDDD"/>
    <a:srgbClr val="CCFFCC"/>
    <a:srgbClr val="FFFFCC"/>
    <a:srgbClr val="FFCCCC"/>
    <a:srgbClr val="FFCC99"/>
    <a:srgbClr val="CC3300"/>
    <a:srgbClr val="FF99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32" autoAdjust="0"/>
  </p:normalViewPr>
  <p:slideViewPr>
    <p:cSldViewPr>
      <p:cViewPr>
        <p:scale>
          <a:sx n="50" d="100"/>
          <a:sy n="50" d="100"/>
        </p:scale>
        <p:origin x="-1464"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660" y="-90"/>
      </p:cViewPr>
      <p:guideLst>
        <p:guide orient="horz" pos="2159"/>
        <p:guide pos="307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42259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28675" name="Rectangle 3"/>
          <p:cNvSpPr>
            <a:spLocks noGrp="1" noChangeArrowheads="1"/>
          </p:cNvSpPr>
          <p:nvPr>
            <p:ph type="dt" sz="quarter" idx="1"/>
          </p:nvPr>
        </p:nvSpPr>
        <p:spPr bwMode="auto">
          <a:xfrm>
            <a:off x="5524500" y="0"/>
            <a:ext cx="42259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8676" name="Rectangle 4"/>
          <p:cNvSpPr>
            <a:spLocks noGrp="1" noChangeArrowheads="1"/>
          </p:cNvSpPr>
          <p:nvPr>
            <p:ph type="ftr" sz="quarter" idx="2"/>
          </p:nvPr>
        </p:nvSpPr>
        <p:spPr bwMode="auto">
          <a:xfrm>
            <a:off x="0" y="6475413"/>
            <a:ext cx="4225925"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28677" name="Rectangle 5"/>
          <p:cNvSpPr>
            <a:spLocks noGrp="1" noChangeArrowheads="1"/>
          </p:cNvSpPr>
          <p:nvPr>
            <p:ph type="sldNum" sz="quarter" idx="3"/>
          </p:nvPr>
        </p:nvSpPr>
        <p:spPr bwMode="auto">
          <a:xfrm>
            <a:off x="5524500" y="6475413"/>
            <a:ext cx="4225925"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21A754-F1F3-4899-93A2-F7115AB29E2A}"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2259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de-DE"/>
          </a:p>
        </p:txBody>
      </p:sp>
      <p:sp>
        <p:nvSpPr>
          <p:cNvPr id="22531" name="Rectangle 3"/>
          <p:cNvSpPr>
            <a:spLocks noGrp="1" noChangeArrowheads="1"/>
          </p:cNvSpPr>
          <p:nvPr>
            <p:ph type="dt" idx="1"/>
          </p:nvPr>
        </p:nvSpPr>
        <p:spPr bwMode="auto">
          <a:xfrm>
            <a:off x="5524500" y="0"/>
            <a:ext cx="42259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de-DE"/>
          </a:p>
        </p:txBody>
      </p:sp>
      <p:sp>
        <p:nvSpPr>
          <p:cNvPr id="16388" name="Rectangle 4"/>
          <p:cNvSpPr>
            <a:spLocks noGrp="1" noRot="1" noChangeAspect="1" noChangeArrowheads="1" noTextEdit="1"/>
          </p:cNvSpPr>
          <p:nvPr>
            <p:ph type="sldImg" idx="2"/>
          </p:nvPr>
        </p:nvSpPr>
        <p:spPr bwMode="auto">
          <a:xfrm>
            <a:off x="3148013" y="533400"/>
            <a:ext cx="3454400" cy="25908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1300163" y="3276600"/>
            <a:ext cx="7150100" cy="30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0" y="6475413"/>
            <a:ext cx="4225925"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de-DE"/>
          </a:p>
        </p:txBody>
      </p:sp>
      <p:sp>
        <p:nvSpPr>
          <p:cNvPr id="22535" name="Rectangle 7"/>
          <p:cNvSpPr>
            <a:spLocks noGrp="1" noChangeArrowheads="1"/>
          </p:cNvSpPr>
          <p:nvPr>
            <p:ph type="sldNum" sz="quarter" idx="5"/>
          </p:nvPr>
        </p:nvSpPr>
        <p:spPr bwMode="auto">
          <a:xfrm>
            <a:off x="5524500" y="6475413"/>
            <a:ext cx="4225925"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B32B1AE-A446-4816-975B-D65B29D0AB0E}"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0EC39FF-0F96-4534-8D66-F9F615D23187}" type="slidenum">
              <a:rPr lang="de-DE" smtClean="0"/>
              <a:pPr/>
              <a:t>1</a:t>
            </a:fld>
            <a:endParaRPr lang="de-DE" smtClean="0"/>
          </a:p>
        </p:txBody>
      </p:sp>
      <p:sp>
        <p:nvSpPr>
          <p:cNvPr id="17411" name="Rectangle 2"/>
          <p:cNvSpPr>
            <a:spLocks noGrp="1" noRot="1" noChangeAspect="1" noChangeArrowheads="1" noTextEdit="1"/>
          </p:cNvSpPr>
          <p:nvPr>
            <p:ph type="sldImg"/>
          </p:nvPr>
        </p:nvSpPr>
        <p:spPr>
          <a:xfrm>
            <a:off x="3276600" y="601663"/>
            <a:ext cx="3195638" cy="2397125"/>
          </a:xfrm>
          <a:ln/>
        </p:spPr>
      </p:sp>
      <p:sp>
        <p:nvSpPr>
          <p:cNvPr id="17412" name="Rectangle 3"/>
          <p:cNvSpPr>
            <a:spLocks noGrp="1" noChangeArrowheads="1"/>
          </p:cNvSpPr>
          <p:nvPr>
            <p:ph type="body" idx="1"/>
          </p:nvPr>
        </p:nvSpPr>
        <p:spPr>
          <a:xfrm>
            <a:off x="1300163" y="3260725"/>
            <a:ext cx="7150100" cy="2884488"/>
          </a:xfrm>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ilber-Rand"/>
          <p:cNvPicPr>
            <a:picLocks noChangeAspect="1" noChangeArrowheads="1"/>
          </p:cNvPicPr>
          <p:nvPr userDrawn="1"/>
        </p:nvPicPr>
        <p:blipFill>
          <a:blip r:embed="rId15" cstate="print"/>
          <a:srcRect/>
          <a:stretch>
            <a:fillRect/>
          </a:stretch>
        </p:blipFill>
        <p:spPr bwMode="auto">
          <a:xfrm>
            <a:off x="0" y="6165850"/>
            <a:ext cx="9144000" cy="692150"/>
          </a:xfrm>
          <a:prstGeom prst="rect">
            <a:avLst/>
          </a:prstGeom>
          <a:noFill/>
          <a:ln w="9525">
            <a:noFill/>
            <a:miter lim="800000"/>
            <a:headEnd/>
            <a:tailEnd/>
          </a:ln>
        </p:spPr>
      </p:pic>
      <p:pic>
        <p:nvPicPr>
          <p:cNvPr id="2051" name="Grafik 3" descr="EON_Logo_2011.bmp"/>
          <p:cNvPicPr>
            <a:picLocks noChangeAspect="1"/>
          </p:cNvPicPr>
          <p:nvPr userDrawn="1"/>
        </p:nvPicPr>
        <p:blipFill>
          <a:blip r:embed="rId16" cstate="print">
            <a:clrChange>
              <a:clrFrom>
                <a:srgbClr val="FFFFFF"/>
              </a:clrFrom>
              <a:clrTo>
                <a:srgbClr val="FFFFFF">
                  <a:alpha val="0"/>
                </a:srgbClr>
              </a:clrTo>
            </a:clrChange>
          </a:blip>
          <a:srcRect/>
          <a:stretch>
            <a:fillRect/>
          </a:stretch>
        </p:blipFill>
        <p:spPr bwMode="auto">
          <a:xfrm>
            <a:off x="6804025" y="6381750"/>
            <a:ext cx="2000250" cy="179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oleObject" Target="../embeddings/Microsoft_Office_Word_97_-_2003-Dokument1.doc"/><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Silber-Rand"/>
          <p:cNvPicPr>
            <a:picLocks noChangeAspect="1" noChangeArrowheads="1"/>
          </p:cNvPicPr>
          <p:nvPr/>
        </p:nvPicPr>
        <p:blipFill>
          <a:blip r:embed="rId3" cstate="print"/>
          <a:srcRect/>
          <a:stretch>
            <a:fillRect/>
          </a:stretch>
        </p:blipFill>
        <p:spPr bwMode="auto">
          <a:xfrm>
            <a:off x="0" y="6021388"/>
            <a:ext cx="9144000" cy="836612"/>
          </a:xfrm>
          <a:prstGeom prst="rect">
            <a:avLst/>
          </a:prstGeom>
          <a:noFill/>
          <a:ln w="9525">
            <a:noFill/>
            <a:miter lim="800000"/>
            <a:headEnd/>
            <a:tailEnd/>
          </a:ln>
        </p:spPr>
      </p:pic>
      <p:pic>
        <p:nvPicPr>
          <p:cNvPr id="3075" name="Picture 3" descr="Auge neu"/>
          <p:cNvPicPr>
            <a:picLocks noChangeAspect="1" noChangeArrowheads="1"/>
          </p:cNvPicPr>
          <p:nvPr/>
        </p:nvPicPr>
        <p:blipFill>
          <a:blip r:embed="rId4" cstate="print"/>
          <a:srcRect/>
          <a:stretch>
            <a:fillRect/>
          </a:stretch>
        </p:blipFill>
        <p:spPr bwMode="auto">
          <a:xfrm>
            <a:off x="0" y="0"/>
            <a:ext cx="9144000" cy="6088063"/>
          </a:xfrm>
          <a:prstGeom prst="rect">
            <a:avLst/>
          </a:prstGeom>
          <a:noFill/>
          <a:ln w="9525">
            <a:noFill/>
            <a:miter lim="800000"/>
            <a:headEnd/>
            <a:tailEnd/>
          </a:ln>
        </p:spPr>
      </p:pic>
      <p:sp>
        <p:nvSpPr>
          <p:cNvPr id="3076" name="WordArt 5"/>
          <p:cNvSpPr>
            <a:spLocks noChangeArrowheads="1" noChangeShapeType="1" noTextEdit="1"/>
          </p:cNvSpPr>
          <p:nvPr/>
        </p:nvSpPr>
        <p:spPr bwMode="auto">
          <a:xfrm>
            <a:off x="6011863" y="5373688"/>
            <a:ext cx="2924175" cy="257175"/>
          </a:xfrm>
          <a:prstGeom prst="rect">
            <a:avLst/>
          </a:prstGeom>
        </p:spPr>
        <p:txBody>
          <a:bodyPr wrap="none" fromWordArt="1">
            <a:prstTxWarp prst="textPlain">
              <a:avLst>
                <a:gd name="adj" fmla="val 50000"/>
              </a:avLst>
            </a:prstTxWarp>
          </a:bodyPr>
          <a:lstStyle/>
          <a:p>
            <a:r>
              <a:rPr lang="de-DE" kern="10">
                <a:ln w="9525">
                  <a:solidFill>
                    <a:srgbClr val="000000"/>
                  </a:solidFill>
                  <a:round/>
                  <a:headEnd/>
                  <a:tailEnd/>
                </a:ln>
                <a:solidFill>
                  <a:srgbClr val="FFFFFF"/>
                </a:solidFill>
                <a:latin typeface="Arial Black"/>
              </a:rPr>
              <a:t>Besser Sehen. Besser Leben.</a:t>
            </a:r>
          </a:p>
        </p:txBody>
      </p:sp>
      <p:sp>
        <p:nvSpPr>
          <p:cNvPr id="3077" name="Text Box 6"/>
          <p:cNvSpPr txBox="1">
            <a:spLocks noChangeArrowheads="1"/>
          </p:cNvSpPr>
          <p:nvPr/>
        </p:nvSpPr>
        <p:spPr bwMode="auto">
          <a:xfrm>
            <a:off x="179388" y="6092825"/>
            <a:ext cx="3492500" cy="581025"/>
          </a:xfrm>
          <a:prstGeom prst="rect">
            <a:avLst/>
          </a:prstGeom>
          <a:noFill/>
          <a:ln w="9525">
            <a:noFill/>
            <a:miter lim="800000"/>
            <a:headEnd/>
            <a:tailEnd/>
          </a:ln>
        </p:spPr>
        <p:txBody>
          <a:bodyPr>
            <a:spAutoFit/>
          </a:bodyPr>
          <a:lstStyle/>
          <a:p>
            <a:pPr algn="l"/>
            <a:r>
              <a:rPr lang="de-DE" sz="1600" b="1">
                <a:solidFill>
                  <a:schemeClr val="bg1"/>
                </a:solidFill>
                <a:latin typeface="Arial Narrow" pitchFamily="34" charset="0"/>
              </a:rPr>
              <a:t>Eschenbach Optik GmbH</a:t>
            </a:r>
          </a:p>
          <a:p>
            <a:pPr algn="l"/>
            <a:r>
              <a:rPr lang="de-DE" sz="1600" b="1">
                <a:solidFill>
                  <a:schemeClr val="bg1"/>
                </a:solidFill>
                <a:latin typeface="Arial Narrow" pitchFamily="34" charset="0"/>
              </a:rPr>
              <a:t>Professional Services VT</a:t>
            </a:r>
          </a:p>
        </p:txBody>
      </p:sp>
      <p:sp>
        <p:nvSpPr>
          <p:cNvPr id="3078" name="Text Box 7"/>
          <p:cNvSpPr txBox="1">
            <a:spLocks noChangeArrowheads="1"/>
          </p:cNvSpPr>
          <p:nvPr/>
        </p:nvSpPr>
        <p:spPr bwMode="auto">
          <a:xfrm>
            <a:off x="0" y="6021388"/>
            <a:ext cx="9144000" cy="304800"/>
          </a:xfrm>
          <a:prstGeom prst="rect">
            <a:avLst/>
          </a:prstGeom>
          <a:noFill/>
          <a:ln w="9525">
            <a:noFill/>
            <a:miter lim="800000"/>
            <a:headEnd/>
            <a:tailEnd/>
          </a:ln>
        </p:spPr>
        <p:txBody>
          <a:bodyPr>
            <a:spAutoFit/>
          </a:bodyPr>
          <a:lstStyle/>
          <a:p>
            <a:pPr>
              <a:spcBef>
                <a:spcPct val="50000"/>
              </a:spcBef>
            </a:pPr>
            <a:endParaRPr lang="de-DE"/>
          </a:p>
        </p:txBody>
      </p:sp>
      <p:pic>
        <p:nvPicPr>
          <p:cNvPr id="3079" name="Grafik 7" descr="EON_Logo_2011.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04025" y="6383338"/>
            <a:ext cx="2000250" cy="179387"/>
          </a:xfrm>
          <a:prstGeom prst="rect">
            <a:avLst/>
          </a:prstGeom>
          <a:noFill/>
          <a:ln w="9525">
            <a:noFill/>
            <a:miter lim="800000"/>
            <a:headEnd/>
            <a:tailEnd/>
          </a:ln>
        </p:spPr>
      </p:pic>
    </p:spTree>
  </p:cSld>
  <p:clrMapOvr>
    <a:masterClrMapping/>
  </p:clrMapOvr>
  <p:transition advTm="595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0480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5123" name="Text Box 12"/>
          <p:cNvSpPr txBox="1">
            <a:spLocks noChangeArrowheads="1"/>
          </p:cNvSpPr>
          <p:nvPr/>
        </p:nvSpPr>
        <p:spPr bwMode="auto">
          <a:xfrm>
            <a:off x="395288" y="836613"/>
            <a:ext cx="2925762" cy="396875"/>
          </a:xfrm>
          <a:prstGeom prst="rect">
            <a:avLst/>
          </a:prstGeom>
          <a:noFill/>
          <a:ln w="9525">
            <a:noFill/>
            <a:miter lim="800000"/>
            <a:headEnd/>
            <a:tailEnd/>
          </a:ln>
        </p:spPr>
        <p:txBody>
          <a:bodyPr wrap="none" lIns="90000" tIns="46800" rIns="90000" bIns="46800">
            <a:spAutoFit/>
          </a:bodyPr>
          <a:lstStyle/>
          <a:p>
            <a:pPr algn="l" eaLnBrk="0" hangingPunct="0"/>
            <a:r>
              <a:rPr lang="de-DE" sz="2000" b="1">
                <a:latin typeface="Arial Narrow" pitchFamily="34" charset="0"/>
              </a:rPr>
              <a:t>Altersichtigkeit</a:t>
            </a:r>
            <a:r>
              <a:rPr lang="de-DE" sz="2000">
                <a:latin typeface="Arial Narrow" pitchFamily="34" charset="0"/>
              </a:rPr>
              <a:t> (Presbyopie)</a:t>
            </a:r>
          </a:p>
        </p:txBody>
      </p:sp>
      <p:sp>
        <p:nvSpPr>
          <p:cNvPr id="5124" name="Text Box 13"/>
          <p:cNvSpPr txBox="1">
            <a:spLocks noChangeArrowheads="1"/>
          </p:cNvSpPr>
          <p:nvPr/>
        </p:nvSpPr>
        <p:spPr bwMode="auto">
          <a:xfrm>
            <a:off x="755650" y="1196975"/>
            <a:ext cx="7705725" cy="2443163"/>
          </a:xfrm>
          <a:prstGeom prst="rect">
            <a:avLst/>
          </a:prstGeom>
          <a:noFill/>
          <a:ln w="9525">
            <a:noFill/>
            <a:miter lim="800000"/>
            <a:headEnd/>
            <a:tailEnd/>
          </a:ln>
        </p:spPr>
        <p:txBody>
          <a:bodyPr wrap="none" lIns="90000" tIns="46800" rIns="90000" bIns="46800">
            <a:spAutoFit/>
          </a:bodyPr>
          <a:lstStyle/>
          <a:p>
            <a:pPr algn="l" eaLnBrk="0" hangingPunct="0"/>
            <a:r>
              <a:rPr lang="de-DE" sz="1800">
                <a:latin typeface="Arial Narrow" pitchFamily="34" charset="0"/>
              </a:rPr>
              <a:t>Nachlassen der Akkommodationsfähigkeit</a:t>
            </a:r>
          </a:p>
          <a:p>
            <a:pPr algn="l" eaLnBrk="0" hangingPunct="0"/>
            <a:endParaRPr lang="de-DE" sz="1600">
              <a:latin typeface="Arial Narrow" pitchFamily="34" charset="0"/>
            </a:endParaRPr>
          </a:p>
          <a:p>
            <a:pPr algn="l" eaLnBrk="0" hangingPunct="0"/>
            <a:r>
              <a:rPr lang="de-DE" sz="1800" b="1">
                <a:latin typeface="Arial Narrow" pitchFamily="34" charset="0"/>
              </a:rPr>
              <a:t>Der Autofokus im Auge läßt nach</a:t>
            </a:r>
          </a:p>
          <a:p>
            <a:pPr algn="l" eaLnBrk="0" hangingPunct="0"/>
            <a:endParaRPr lang="de-DE" sz="1600">
              <a:latin typeface="Arial Narrow" pitchFamily="34" charset="0"/>
            </a:endParaRPr>
          </a:p>
          <a:p>
            <a:pPr algn="l" eaLnBrk="0" hangingPunct="0"/>
            <a:r>
              <a:rPr lang="de-DE" sz="1600">
                <a:latin typeface="Arial Narrow" pitchFamily="34" charset="0"/>
              </a:rPr>
              <a:t>	</a:t>
            </a:r>
            <a:r>
              <a:rPr lang="de-DE" sz="1800">
                <a:latin typeface="Arial Narrow" pitchFamily="34" charset="0"/>
              </a:rPr>
              <a:t>Lebensalter			 bis 10	45	55-60	80</a:t>
            </a:r>
          </a:p>
          <a:p>
            <a:pPr algn="l" eaLnBrk="0" hangingPunct="0"/>
            <a:endParaRPr lang="de-DE" sz="1600">
              <a:latin typeface="Arial Narrow" pitchFamily="34" charset="0"/>
            </a:endParaRPr>
          </a:p>
          <a:p>
            <a:pPr algn="l" eaLnBrk="0" hangingPunct="0"/>
            <a:r>
              <a:rPr lang="de-DE" sz="1800">
                <a:latin typeface="Arial Narrow" pitchFamily="34" charset="0"/>
              </a:rPr>
              <a:t>	Akkommodationsfähigkeit	 20 Dpt	2 Dpt	1 Dpt	max. 0,5 Dpt</a:t>
            </a:r>
          </a:p>
          <a:p>
            <a:pPr algn="l" eaLnBrk="0" hangingPunct="0"/>
            <a:endParaRPr lang="de-DE" sz="1600">
              <a:latin typeface="Arial Narrow" pitchFamily="34" charset="0"/>
            </a:endParaRPr>
          </a:p>
          <a:p>
            <a:pPr algn="l" eaLnBrk="0" hangingPunct="0"/>
            <a:r>
              <a:rPr lang="de-DE" sz="1800">
                <a:latin typeface="Arial Narrow" pitchFamily="34" charset="0"/>
              </a:rPr>
              <a:t>	Schärfeebene		5 cm	0.5m	1m	2m</a:t>
            </a:r>
          </a:p>
        </p:txBody>
      </p:sp>
      <p:pic>
        <p:nvPicPr>
          <p:cNvPr id="5125" name="Picture 16" descr="presby"/>
          <p:cNvPicPr>
            <a:picLocks noChangeAspect="1" noChangeArrowheads="1" noCrop="1"/>
          </p:cNvPicPr>
          <p:nvPr/>
        </p:nvPicPr>
        <p:blipFill>
          <a:blip r:embed="rId2" cstate="print"/>
          <a:srcRect/>
          <a:stretch>
            <a:fillRect/>
          </a:stretch>
        </p:blipFill>
        <p:spPr bwMode="auto">
          <a:xfrm>
            <a:off x="2195513" y="3789363"/>
            <a:ext cx="5410200" cy="1874837"/>
          </a:xfrm>
          <a:prstGeom prst="rect">
            <a:avLst/>
          </a:prstGeom>
          <a:noFill/>
          <a:ln w="9525">
            <a:noFill/>
            <a:miter lim="800000"/>
            <a:headEnd/>
            <a:tailEnd/>
          </a:ln>
        </p:spPr>
      </p:pic>
      <p:sp>
        <p:nvSpPr>
          <p:cNvPr id="5126" name="Text Box 17"/>
          <p:cNvSpPr txBox="1">
            <a:spLocks noChangeArrowheads="1"/>
          </p:cNvSpPr>
          <p:nvPr/>
        </p:nvSpPr>
        <p:spPr bwMode="auto">
          <a:xfrm>
            <a:off x="304800" y="304800"/>
            <a:ext cx="38354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Besser Sehen. Besser Leben.</a:t>
            </a:r>
          </a:p>
        </p:txBody>
      </p:sp>
      <p:sp>
        <p:nvSpPr>
          <p:cNvPr id="5127" name="Line 20"/>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advTm="1581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6147" name="Text Box 3"/>
          <p:cNvSpPr txBox="1">
            <a:spLocks noChangeArrowheads="1"/>
          </p:cNvSpPr>
          <p:nvPr/>
        </p:nvSpPr>
        <p:spPr bwMode="auto">
          <a:xfrm>
            <a:off x="539750" y="1268413"/>
            <a:ext cx="7927975" cy="2346325"/>
          </a:xfrm>
          <a:prstGeom prst="rect">
            <a:avLst/>
          </a:prstGeom>
          <a:noFill/>
          <a:ln w="9525">
            <a:noFill/>
            <a:miter lim="800000"/>
            <a:headEnd/>
            <a:tailEnd/>
          </a:ln>
        </p:spPr>
        <p:txBody>
          <a:bodyPr wrap="none" lIns="90000" tIns="46800" rIns="90000" bIns="46800">
            <a:spAutoFit/>
          </a:bodyPr>
          <a:lstStyle/>
          <a:p>
            <a:pPr eaLnBrk="0" hangingPunct="0"/>
            <a:r>
              <a:rPr lang="de-DE" sz="2400" b="1">
                <a:latin typeface="Arial Narrow" pitchFamily="34" charset="0"/>
              </a:rPr>
              <a:t>Restsehschärfe		40 %	30%	20%	10%	5 %</a:t>
            </a:r>
          </a:p>
          <a:p>
            <a:pPr eaLnBrk="0" hangingPunct="0"/>
            <a:endParaRPr lang="de-DE" sz="2400" b="1">
              <a:latin typeface="Arial Narrow" pitchFamily="34" charset="0"/>
            </a:endParaRPr>
          </a:p>
          <a:p>
            <a:pPr eaLnBrk="0" hangingPunct="0"/>
            <a:r>
              <a:rPr lang="de-DE" sz="2400" b="1">
                <a:latin typeface="Arial Narrow" pitchFamily="34" charset="0"/>
              </a:rPr>
              <a:t>Vergrößerungsbedarf		1x	1.33x	2x	4x	8x</a:t>
            </a:r>
          </a:p>
          <a:p>
            <a:pPr eaLnBrk="0" hangingPunct="0"/>
            <a:endParaRPr lang="de-DE" sz="2400" b="1">
              <a:latin typeface="Arial Narrow" pitchFamily="34" charset="0"/>
            </a:endParaRPr>
          </a:p>
          <a:p>
            <a:pPr eaLnBrk="0" hangingPunct="0"/>
            <a:r>
              <a:rPr lang="de-DE" sz="1800">
                <a:latin typeface="Arial Narrow" pitchFamily="34" charset="0"/>
              </a:rPr>
              <a:t>Für Zeitungsdruck wird eine Sehschärfe von 40% bis 50% benötigt!!</a:t>
            </a:r>
          </a:p>
          <a:p>
            <a:pPr eaLnBrk="0" hangingPunct="0"/>
            <a:endParaRPr lang="de-DE" sz="1800" b="1">
              <a:latin typeface="Arial Narrow" pitchFamily="34" charset="0"/>
            </a:endParaRPr>
          </a:p>
          <a:p>
            <a:pPr eaLnBrk="0" hangingPunct="0"/>
            <a:r>
              <a:rPr lang="de-DE" sz="1600">
                <a:latin typeface="Arial Narrow" pitchFamily="34" charset="0"/>
              </a:rPr>
              <a:t>		</a:t>
            </a:r>
          </a:p>
        </p:txBody>
      </p:sp>
      <p:sp>
        <p:nvSpPr>
          <p:cNvPr id="6148" name="Text Box 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Sehschärfe</a:t>
            </a:r>
          </a:p>
        </p:txBody>
      </p:sp>
      <p:pic>
        <p:nvPicPr>
          <p:cNvPr id="6149" name="Picture 5" descr="Ek Titel Opa_Kind"/>
          <p:cNvPicPr>
            <a:picLocks noChangeAspect="1" noChangeArrowheads="1"/>
          </p:cNvPicPr>
          <p:nvPr/>
        </p:nvPicPr>
        <p:blipFill>
          <a:blip r:embed="rId2" cstate="print"/>
          <a:srcRect/>
          <a:stretch>
            <a:fillRect/>
          </a:stretch>
        </p:blipFill>
        <p:spPr bwMode="auto">
          <a:xfrm>
            <a:off x="6443663" y="3500438"/>
            <a:ext cx="1798637" cy="1835150"/>
          </a:xfrm>
          <a:prstGeom prst="rect">
            <a:avLst/>
          </a:prstGeom>
          <a:noFill/>
          <a:ln w="9525">
            <a:noFill/>
            <a:miter lim="800000"/>
            <a:headEnd/>
            <a:tailEnd/>
          </a:ln>
        </p:spPr>
      </p:pic>
      <p:pic>
        <p:nvPicPr>
          <p:cNvPr id="6150" name="Picture 7" descr="158263-a"/>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84213" y="3500438"/>
            <a:ext cx="3671887" cy="1827212"/>
          </a:xfrm>
          <a:prstGeom prst="rect">
            <a:avLst/>
          </a:prstGeom>
          <a:noFill/>
          <a:ln w="9525">
            <a:noFill/>
            <a:miter lim="800000"/>
            <a:headEnd/>
            <a:tailEnd/>
          </a:ln>
        </p:spPr>
      </p:pic>
      <p:sp>
        <p:nvSpPr>
          <p:cNvPr id="6151" name="Line 8"/>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advTm="1067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7171" name="Text Box 3"/>
          <p:cNvSpPr txBox="1">
            <a:spLocks noChangeArrowheads="1"/>
          </p:cNvSpPr>
          <p:nvPr/>
        </p:nvSpPr>
        <p:spPr bwMode="auto">
          <a:xfrm>
            <a:off x="962025" y="1587500"/>
            <a:ext cx="7115175" cy="1917700"/>
          </a:xfrm>
          <a:prstGeom prst="rect">
            <a:avLst/>
          </a:prstGeom>
          <a:noFill/>
          <a:ln w="9525">
            <a:noFill/>
            <a:miter lim="800000"/>
            <a:headEnd/>
            <a:tailEnd/>
          </a:ln>
        </p:spPr>
        <p:txBody>
          <a:bodyPr wrap="none" lIns="90000" tIns="46800" rIns="90000" bIns="46800">
            <a:spAutoFit/>
          </a:bodyPr>
          <a:lstStyle/>
          <a:p>
            <a:pPr algn="l" eaLnBrk="0" hangingPunct="0"/>
            <a:r>
              <a:rPr lang="de-DE" sz="2400" b="1">
                <a:latin typeface="Arial Narrow" pitchFamily="34" charset="0"/>
              </a:rPr>
              <a:t>Ferne 		Fernsehen, Orientierung, Straßenschilder</a:t>
            </a:r>
          </a:p>
          <a:p>
            <a:pPr algn="l" eaLnBrk="0" hangingPunct="0"/>
            <a:endParaRPr lang="de-DE" sz="2400">
              <a:latin typeface="Arial Narrow" pitchFamily="34" charset="0"/>
            </a:endParaRPr>
          </a:p>
          <a:p>
            <a:pPr algn="l" eaLnBrk="0" hangingPunct="0"/>
            <a:r>
              <a:rPr lang="de-DE" sz="2400" b="1">
                <a:latin typeface="Arial Narrow" pitchFamily="34" charset="0"/>
              </a:rPr>
              <a:t>Nähe</a:t>
            </a:r>
            <a:r>
              <a:rPr lang="de-DE" sz="2400">
                <a:latin typeface="Arial Narrow" pitchFamily="34" charset="0"/>
              </a:rPr>
              <a:t>		</a:t>
            </a:r>
            <a:r>
              <a:rPr lang="de-DE" sz="2400" b="1">
                <a:latin typeface="Arial Narrow" pitchFamily="34" charset="0"/>
              </a:rPr>
              <a:t>Lesen, Hausarbeiten, Handarbeiten, Hobby</a:t>
            </a:r>
            <a:endParaRPr lang="de-DE" sz="2400">
              <a:latin typeface="Arial Narrow" pitchFamily="34" charset="0"/>
            </a:endParaRPr>
          </a:p>
          <a:p>
            <a:pPr algn="l" eaLnBrk="0" hangingPunct="0"/>
            <a:endParaRPr lang="de-DE" sz="2400">
              <a:latin typeface="Arial Narrow" pitchFamily="34" charset="0"/>
            </a:endParaRPr>
          </a:p>
          <a:p>
            <a:pPr algn="l" eaLnBrk="0" hangingPunct="0"/>
            <a:endParaRPr lang="de-DE" sz="2400">
              <a:latin typeface="Arial Narrow" pitchFamily="34" charset="0"/>
            </a:endParaRPr>
          </a:p>
        </p:txBody>
      </p:sp>
      <p:sp>
        <p:nvSpPr>
          <p:cNvPr id="7172" name="Text Box 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Verschiedene Sehaufgaben</a:t>
            </a:r>
          </a:p>
        </p:txBody>
      </p:sp>
      <p:sp>
        <p:nvSpPr>
          <p:cNvPr id="7173" name="Line 5"/>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7174" name="Picture 8" descr="easyPocket alles"/>
          <p:cNvPicPr>
            <a:picLocks noChangeAspect="1" noChangeArrowheads="1"/>
          </p:cNvPicPr>
          <p:nvPr/>
        </p:nvPicPr>
        <p:blipFill>
          <a:blip r:embed="rId2" cstate="print"/>
          <a:srcRect/>
          <a:stretch>
            <a:fillRect/>
          </a:stretch>
        </p:blipFill>
        <p:spPr bwMode="auto">
          <a:xfrm>
            <a:off x="3203575" y="3500438"/>
            <a:ext cx="2520950" cy="1831975"/>
          </a:xfrm>
          <a:prstGeom prst="rect">
            <a:avLst/>
          </a:prstGeom>
          <a:noFill/>
          <a:ln w="9525">
            <a:noFill/>
            <a:miter lim="800000"/>
            <a:headEnd/>
            <a:tailEnd/>
          </a:ln>
        </p:spPr>
      </p:pic>
      <p:pic>
        <p:nvPicPr>
          <p:cNvPr id="7175" name="Picture 9" descr="scribolux_blau"/>
          <p:cNvPicPr>
            <a:picLocks noChangeAspect="1" noChangeArrowheads="1"/>
          </p:cNvPicPr>
          <p:nvPr/>
        </p:nvPicPr>
        <p:blipFill>
          <a:blip r:embed="rId3" cstate="print">
            <a:lum contrast="6000"/>
          </a:blip>
          <a:srcRect/>
          <a:stretch>
            <a:fillRect/>
          </a:stretch>
        </p:blipFill>
        <p:spPr bwMode="auto">
          <a:xfrm>
            <a:off x="7137400" y="3500438"/>
            <a:ext cx="1827213" cy="1827212"/>
          </a:xfrm>
          <a:prstGeom prst="rect">
            <a:avLst/>
          </a:prstGeom>
          <a:noFill/>
          <a:ln w="9525">
            <a:noFill/>
            <a:miter lim="800000"/>
            <a:headEnd/>
            <a:tailEnd/>
          </a:ln>
        </p:spPr>
      </p:pic>
      <p:pic>
        <p:nvPicPr>
          <p:cNvPr id="7176" name="Picture 13" descr="27770 Lupenleuchte varioLED_Anwendung Optik"/>
          <p:cNvPicPr>
            <a:picLocks noChangeAspect="1" noChangeArrowheads="1"/>
          </p:cNvPicPr>
          <p:nvPr/>
        </p:nvPicPr>
        <p:blipFill>
          <a:blip r:embed="rId4" cstate="print"/>
          <a:srcRect/>
          <a:stretch>
            <a:fillRect/>
          </a:stretch>
        </p:blipFill>
        <p:spPr bwMode="auto">
          <a:xfrm>
            <a:off x="1330325" y="3500438"/>
            <a:ext cx="2089150" cy="1827212"/>
          </a:xfrm>
          <a:prstGeom prst="rect">
            <a:avLst/>
          </a:prstGeom>
          <a:noFill/>
          <a:ln w="9525">
            <a:noFill/>
            <a:miter lim="800000"/>
            <a:headEnd/>
            <a:tailEnd/>
          </a:ln>
        </p:spPr>
      </p:pic>
      <p:pic>
        <p:nvPicPr>
          <p:cNvPr id="7177" name="Picture 10"/>
          <p:cNvPicPr>
            <a:picLocks noChangeAspect="1" noChangeArrowheads="1"/>
          </p:cNvPicPr>
          <p:nvPr/>
        </p:nvPicPr>
        <p:blipFill>
          <a:blip r:embed="rId5" cstate="print"/>
          <a:srcRect/>
          <a:stretch>
            <a:fillRect/>
          </a:stretch>
        </p:blipFill>
        <p:spPr bwMode="auto">
          <a:xfrm>
            <a:off x="250825" y="3500438"/>
            <a:ext cx="1400175" cy="1800225"/>
          </a:xfrm>
          <a:prstGeom prst="rect">
            <a:avLst/>
          </a:prstGeom>
          <a:noFill/>
          <a:ln w="28575">
            <a:noFill/>
            <a:miter lim="800000"/>
            <a:headEnd/>
            <a:tailEnd/>
          </a:ln>
        </p:spPr>
      </p:pic>
      <p:pic>
        <p:nvPicPr>
          <p:cNvPr id="7178" name="Picture 16" descr="ESCHE_makrolux_323-klein"/>
          <p:cNvPicPr>
            <a:picLocks noChangeAspect="1" noChangeArrowheads="1"/>
          </p:cNvPicPr>
          <p:nvPr/>
        </p:nvPicPr>
        <p:blipFill>
          <a:blip r:embed="rId6" cstate="print"/>
          <a:srcRect/>
          <a:stretch>
            <a:fillRect/>
          </a:stretch>
        </p:blipFill>
        <p:spPr bwMode="auto">
          <a:xfrm>
            <a:off x="5718175" y="3500438"/>
            <a:ext cx="1446213" cy="1844675"/>
          </a:xfrm>
          <a:prstGeom prst="rect">
            <a:avLst/>
          </a:prstGeom>
          <a:noFill/>
          <a:ln w="9525">
            <a:noFill/>
            <a:miter lim="800000"/>
            <a:headEnd/>
            <a:tailEnd/>
          </a:ln>
        </p:spPr>
      </p:pic>
    </p:spTree>
  </p:cSld>
  <p:clrMapOvr>
    <a:masterClrMapping/>
  </p:clrMapOvr>
  <p:transition advTm="712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343400" y="1676400"/>
            <a:ext cx="3886200" cy="336550"/>
          </a:xfrm>
          <a:prstGeom prst="rect">
            <a:avLst/>
          </a:prstGeom>
          <a:noFill/>
          <a:ln w="9525">
            <a:noFill/>
            <a:miter lim="800000"/>
            <a:headEnd/>
            <a:tailEnd/>
          </a:ln>
        </p:spPr>
        <p:txBody>
          <a:bodyPr lIns="90000" tIns="46800" rIns="90000" bIns="46800">
            <a:spAutoFit/>
          </a:bodyPr>
          <a:lstStyle/>
          <a:p>
            <a:pPr algn="l" eaLnBrk="0" hangingPunct="0"/>
            <a:endParaRPr lang="de-DE" sz="1600">
              <a:latin typeface="Arial Narrow" pitchFamily="34" charset="0"/>
            </a:endParaRPr>
          </a:p>
        </p:txBody>
      </p:sp>
      <p:sp>
        <p:nvSpPr>
          <p:cNvPr id="7171" name="Text Box 5"/>
          <p:cNvSpPr txBox="1">
            <a:spLocks noChangeArrowheads="1"/>
          </p:cNvSpPr>
          <p:nvPr/>
        </p:nvSpPr>
        <p:spPr bwMode="auto">
          <a:xfrm>
            <a:off x="304800" y="2513013"/>
            <a:ext cx="4889500" cy="2838450"/>
          </a:xfrm>
          <a:prstGeom prst="rect">
            <a:avLst/>
          </a:prstGeom>
          <a:noFill/>
          <a:ln w="9525">
            <a:noFill/>
            <a:miter lim="800000"/>
            <a:headEnd/>
            <a:tailEnd/>
          </a:ln>
        </p:spPr>
        <p:txBody>
          <a:bodyPr wrap="none" lIns="90000" tIns="46800" rIns="90000" bIns="46800">
            <a:spAutoFit/>
          </a:bodyPr>
          <a:lstStyle/>
          <a:p>
            <a:pPr algn="l"/>
            <a:r>
              <a:rPr lang="de-DE" sz="1800">
                <a:latin typeface="Arial Narrow" pitchFamily="34" charset="0"/>
              </a:rPr>
              <a:t>Beim Grauen Star handelt es sich um ein </a:t>
            </a:r>
            <a:r>
              <a:rPr lang="de-DE" sz="1800" b="1">
                <a:latin typeface="Arial Narrow" pitchFamily="34" charset="0"/>
              </a:rPr>
              <a:t>Eintrübung</a:t>
            </a:r>
          </a:p>
          <a:p>
            <a:pPr algn="l"/>
            <a:r>
              <a:rPr lang="de-DE" sz="1800" b="1">
                <a:latin typeface="Arial Narrow" pitchFamily="34" charset="0"/>
              </a:rPr>
              <a:t>der normalerweise klaren Augenlinse</a:t>
            </a:r>
            <a:r>
              <a:rPr lang="de-DE" sz="1800">
                <a:latin typeface="Arial Narrow" pitchFamily="34" charset="0"/>
              </a:rPr>
              <a:t>. Der Graue Star</a:t>
            </a:r>
          </a:p>
          <a:p>
            <a:pPr algn="l"/>
            <a:r>
              <a:rPr lang="de-DE" sz="1800">
                <a:latin typeface="Arial Narrow" pitchFamily="34" charset="0"/>
              </a:rPr>
              <a:t>tritt überwiegend im Alter auf, er kann aber auch </a:t>
            </a:r>
          </a:p>
          <a:p>
            <a:pPr algn="l"/>
            <a:r>
              <a:rPr lang="de-DE" sz="1800">
                <a:latin typeface="Arial Narrow" pitchFamily="34" charset="0"/>
              </a:rPr>
              <a:t>angeboren sein. Die Linse trübt sich natürlich auch,</a:t>
            </a:r>
          </a:p>
          <a:p>
            <a:pPr algn="l"/>
            <a:r>
              <a:rPr lang="de-DE" sz="1800">
                <a:latin typeface="Arial Narrow" pitchFamily="34" charset="0"/>
              </a:rPr>
              <a:t>wenn sie verletzt wird. Deshalb sollte man bei jeder</a:t>
            </a:r>
          </a:p>
          <a:p>
            <a:pPr algn="l"/>
            <a:r>
              <a:rPr lang="de-DE" sz="1800">
                <a:latin typeface="Arial Narrow" pitchFamily="34" charset="0"/>
              </a:rPr>
              <a:t>Augenverletzung umgehend den Augenarzt aufsuchen.</a:t>
            </a:r>
          </a:p>
          <a:p>
            <a:pPr algn="l"/>
            <a:r>
              <a:rPr lang="de-DE" sz="1800">
                <a:latin typeface="Arial Narrow" pitchFamily="34" charset="0"/>
              </a:rPr>
              <a:t>Auch Erkrankungen wie etwa Diabetes, können die </a:t>
            </a:r>
          </a:p>
          <a:p>
            <a:pPr algn="l"/>
            <a:r>
              <a:rPr lang="de-DE" sz="1800">
                <a:latin typeface="Arial Narrow" pitchFamily="34" charset="0"/>
              </a:rPr>
              <a:t>Entstehung begünstigen. Mit einer Operation, bei der </a:t>
            </a:r>
          </a:p>
          <a:p>
            <a:pPr algn="l"/>
            <a:r>
              <a:rPr lang="de-DE" sz="1800">
                <a:latin typeface="Arial Narrow" pitchFamily="34" charset="0"/>
              </a:rPr>
              <a:t>eine künstliche Augenlinse eingesetzt wird, lässt sich </a:t>
            </a:r>
          </a:p>
          <a:p>
            <a:pPr algn="l"/>
            <a:r>
              <a:rPr lang="de-DE" sz="1800">
                <a:latin typeface="Arial Narrow" pitchFamily="34" charset="0"/>
              </a:rPr>
              <a:t>heute meistens das Sehvermögen wieder herstellen.</a:t>
            </a:r>
          </a:p>
        </p:txBody>
      </p:sp>
      <p:sp>
        <p:nvSpPr>
          <p:cNvPr id="7172" name="Text Box 6"/>
          <p:cNvSpPr txBox="1">
            <a:spLocks noChangeArrowheads="1"/>
          </p:cNvSpPr>
          <p:nvPr/>
        </p:nvSpPr>
        <p:spPr bwMode="auto">
          <a:xfrm>
            <a:off x="381000" y="1295400"/>
            <a:ext cx="2359025" cy="396875"/>
          </a:xfrm>
          <a:prstGeom prst="rect">
            <a:avLst/>
          </a:prstGeom>
          <a:noFill/>
          <a:ln w="9525">
            <a:noFill/>
            <a:miter lim="800000"/>
            <a:headEnd/>
            <a:tailEnd/>
          </a:ln>
        </p:spPr>
        <p:txBody>
          <a:bodyPr wrap="none" lIns="90000" tIns="46800" rIns="90000" bIns="46800">
            <a:spAutoFit/>
          </a:bodyPr>
          <a:lstStyle/>
          <a:p>
            <a:pPr algn="l" eaLnBrk="0" hangingPunct="0"/>
            <a:r>
              <a:rPr lang="de-DE" sz="2000" b="1">
                <a:latin typeface="Arial Narrow" pitchFamily="34" charset="0"/>
              </a:rPr>
              <a:t>Grauer Star (Katarakt)</a:t>
            </a:r>
          </a:p>
        </p:txBody>
      </p:sp>
      <p:pic>
        <p:nvPicPr>
          <p:cNvPr id="38920" name="Picture 8" descr="Matcat"/>
          <p:cNvPicPr>
            <a:picLocks noChangeAspect="1" noChangeArrowheads="1"/>
          </p:cNvPicPr>
          <p:nvPr/>
        </p:nvPicPr>
        <p:blipFill>
          <a:blip r:embed="rId2" cstate="print"/>
          <a:srcRect/>
          <a:stretch>
            <a:fillRect/>
          </a:stretch>
        </p:blipFill>
        <p:spPr bwMode="auto">
          <a:xfrm>
            <a:off x="5199063" y="1524000"/>
            <a:ext cx="3448050" cy="3505200"/>
          </a:xfrm>
          <a:prstGeom prst="rect">
            <a:avLst/>
          </a:prstGeom>
          <a:noFill/>
          <a:effectLst>
            <a:outerShdw dist="107763" dir="2700000" algn="ctr" rotWithShape="0">
              <a:srgbClr val="808080"/>
            </a:outerShdw>
          </a:effectLst>
        </p:spPr>
      </p:pic>
      <p:sp>
        <p:nvSpPr>
          <p:cNvPr id="7174" name="Text Box 9"/>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Augenkrankheiten</a:t>
            </a:r>
          </a:p>
        </p:txBody>
      </p:sp>
      <p:sp>
        <p:nvSpPr>
          <p:cNvPr id="7175" name="Line 12"/>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343400" y="1676400"/>
            <a:ext cx="3886200" cy="336550"/>
          </a:xfrm>
          <a:prstGeom prst="rect">
            <a:avLst/>
          </a:prstGeom>
          <a:noFill/>
          <a:ln w="9525">
            <a:noFill/>
            <a:miter lim="800000"/>
            <a:headEnd/>
            <a:tailEnd/>
          </a:ln>
        </p:spPr>
        <p:txBody>
          <a:bodyPr lIns="90000" tIns="46800" rIns="90000" bIns="46800">
            <a:spAutoFit/>
          </a:bodyPr>
          <a:lstStyle/>
          <a:p>
            <a:pPr algn="l" eaLnBrk="0" hangingPunct="0"/>
            <a:endParaRPr lang="de-DE" sz="1600">
              <a:latin typeface="Arial Narrow" pitchFamily="34" charset="0"/>
            </a:endParaRPr>
          </a:p>
        </p:txBody>
      </p:sp>
      <p:sp>
        <p:nvSpPr>
          <p:cNvPr id="8195" name="Text Box 4"/>
          <p:cNvSpPr txBox="1">
            <a:spLocks noChangeArrowheads="1"/>
          </p:cNvSpPr>
          <p:nvPr/>
        </p:nvSpPr>
        <p:spPr bwMode="auto">
          <a:xfrm>
            <a:off x="395288" y="1268413"/>
            <a:ext cx="2141537" cy="641350"/>
          </a:xfrm>
          <a:prstGeom prst="rect">
            <a:avLst/>
          </a:prstGeom>
          <a:noFill/>
          <a:ln w="9525">
            <a:noFill/>
            <a:miter lim="800000"/>
            <a:headEnd/>
            <a:tailEnd/>
          </a:ln>
        </p:spPr>
        <p:txBody>
          <a:bodyPr wrap="none" lIns="90000" tIns="46800" rIns="90000" bIns="46800">
            <a:spAutoFit/>
          </a:bodyPr>
          <a:lstStyle/>
          <a:p>
            <a:pPr algn="l" eaLnBrk="0" hangingPunct="0"/>
            <a:r>
              <a:rPr lang="de-DE" sz="1800" b="1">
                <a:latin typeface="Arial Narrow" pitchFamily="34" charset="0"/>
              </a:rPr>
              <a:t>Seheindruck</a:t>
            </a:r>
          </a:p>
          <a:p>
            <a:pPr algn="l" eaLnBrk="0" hangingPunct="0"/>
            <a:r>
              <a:rPr lang="de-DE" sz="1800" b="1">
                <a:latin typeface="Arial Narrow" pitchFamily="34" charset="0"/>
              </a:rPr>
              <a:t>Grauer Star (Katarakt)</a:t>
            </a:r>
          </a:p>
        </p:txBody>
      </p:sp>
      <p:sp>
        <p:nvSpPr>
          <p:cNvPr id="8196" name="Text Box 6"/>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Augenkrankheiten</a:t>
            </a:r>
          </a:p>
        </p:txBody>
      </p:sp>
      <p:pic>
        <p:nvPicPr>
          <p:cNvPr id="8197" name="Picture 8" descr="Katarakt"/>
          <p:cNvPicPr>
            <a:picLocks noChangeAspect="1" noChangeArrowheads="1"/>
          </p:cNvPicPr>
          <p:nvPr/>
        </p:nvPicPr>
        <p:blipFill>
          <a:blip r:embed="rId2" cstate="print"/>
          <a:srcRect/>
          <a:stretch>
            <a:fillRect/>
          </a:stretch>
        </p:blipFill>
        <p:spPr bwMode="auto">
          <a:xfrm>
            <a:off x="2743200" y="1524000"/>
            <a:ext cx="5376863" cy="4151313"/>
          </a:xfrm>
          <a:prstGeom prst="rect">
            <a:avLst/>
          </a:prstGeom>
          <a:noFill/>
          <a:ln w="9525">
            <a:noFill/>
            <a:miter lim="800000"/>
            <a:headEnd/>
            <a:tailEnd/>
          </a:ln>
        </p:spPr>
      </p:pic>
      <p:sp>
        <p:nvSpPr>
          <p:cNvPr id="8198" name="Line 10"/>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9219" name="Text Box 5"/>
          <p:cNvSpPr txBox="1">
            <a:spLocks noChangeArrowheads="1"/>
          </p:cNvSpPr>
          <p:nvPr/>
        </p:nvSpPr>
        <p:spPr bwMode="auto">
          <a:xfrm>
            <a:off x="533400" y="1447800"/>
            <a:ext cx="7927975" cy="1736725"/>
          </a:xfrm>
          <a:prstGeom prst="rect">
            <a:avLst/>
          </a:prstGeom>
          <a:noFill/>
          <a:ln w="9525">
            <a:noFill/>
            <a:miter lim="800000"/>
            <a:headEnd/>
            <a:tailEnd/>
          </a:ln>
        </p:spPr>
        <p:txBody>
          <a:bodyPr wrap="none" lIns="90000" tIns="46800" rIns="90000" bIns="46800">
            <a:spAutoFit/>
          </a:bodyPr>
          <a:lstStyle/>
          <a:p>
            <a:pPr algn="l" eaLnBrk="0" hangingPunct="0"/>
            <a:r>
              <a:rPr lang="de-DE" sz="2400" b="1">
                <a:latin typeface="Arial Narrow" pitchFamily="34" charset="0"/>
              </a:rPr>
              <a:t>Restsehschärfe		40 %	30%	20%	10%	5 %</a:t>
            </a:r>
          </a:p>
          <a:p>
            <a:pPr algn="l" eaLnBrk="0" hangingPunct="0"/>
            <a:endParaRPr lang="de-DE" sz="2400" b="1">
              <a:latin typeface="Arial Narrow" pitchFamily="34" charset="0"/>
            </a:endParaRPr>
          </a:p>
          <a:p>
            <a:pPr algn="l" eaLnBrk="0" hangingPunct="0"/>
            <a:r>
              <a:rPr lang="de-DE" sz="2400" b="1">
                <a:latin typeface="Arial Narrow" pitchFamily="34" charset="0"/>
              </a:rPr>
              <a:t>Vergrößerungsbedarf		1x	1.33x	2x	4x	8x</a:t>
            </a:r>
          </a:p>
          <a:p>
            <a:pPr algn="l" eaLnBrk="0" hangingPunct="0"/>
            <a:endParaRPr lang="de-DE" sz="1800" b="1">
              <a:latin typeface="Arial Narrow" pitchFamily="34" charset="0"/>
            </a:endParaRPr>
          </a:p>
          <a:p>
            <a:pPr algn="l" eaLnBrk="0" hangingPunct="0"/>
            <a:r>
              <a:rPr lang="de-DE" sz="1600">
                <a:latin typeface="Arial Narrow" pitchFamily="34" charset="0"/>
              </a:rPr>
              <a:t>	</a:t>
            </a:r>
            <a:r>
              <a:rPr lang="de-DE" sz="1800">
                <a:latin typeface="Arial Narrow" pitchFamily="34" charset="0"/>
              </a:rPr>
              <a:t>Für Zeitungsdruck wird eine Sehschärfe von 40% bis 50% benötigt!!</a:t>
            </a:r>
          </a:p>
        </p:txBody>
      </p:sp>
      <p:sp>
        <p:nvSpPr>
          <p:cNvPr id="9220" name="Text Box 6"/>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Sehschärfe</a:t>
            </a:r>
          </a:p>
        </p:txBody>
      </p:sp>
      <p:sp>
        <p:nvSpPr>
          <p:cNvPr id="9221" name="Line 9"/>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0246" name="Picture 11" descr="Ek Titel Opa_Kind"/>
          <p:cNvPicPr>
            <a:picLocks noChangeAspect="1" noChangeArrowheads="1"/>
          </p:cNvPicPr>
          <p:nvPr/>
        </p:nvPicPr>
        <p:blipFill>
          <a:blip r:embed="rId2" cstate="print"/>
          <a:srcRect/>
          <a:stretch>
            <a:fillRect/>
          </a:stretch>
        </p:blipFill>
        <p:spPr bwMode="auto">
          <a:xfrm>
            <a:off x="6589713" y="3727450"/>
            <a:ext cx="1798637" cy="1835150"/>
          </a:xfrm>
          <a:prstGeom prst="rect">
            <a:avLst/>
          </a:prstGeom>
          <a:ln>
            <a:noFill/>
          </a:ln>
          <a:effectLst>
            <a:softEdge rad="112500"/>
          </a:effectLst>
        </p:spPr>
      </p:pic>
      <p:pic>
        <p:nvPicPr>
          <p:cNvPr id="9223" name="Picture 13" descr="158263-a"/>
          <p:cNvPicPr>
            <a:picLocks noChangeAspect="1" noChangeArrowheads="1"/>
          </p:cNvPicPr>
          <p:nvPr/>
        </p:nvPicPr>
        <p:blipFill>
          <a:blip r:embed="rId3" cstate="print"/>
          <a:srcRect/>
          <a:stretch>
            <a:fillRect/>
          </a:stretch>
        </p:blipFill>
        <p:spPr bwMode="auto">
          <a:xfrm>
            <a:off x="684213" y="3716338"/>
            <a:ext cx="3671887" cy="182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10243" name="Text Box 3"/>
          <p:cNvSpPr txBox="1">
            <a:spLocks noChangeArrowheads="1"/>
          </p:cNvSpPr>
          <p:nvPr/>
        </p:nvSpPr>
        <p:spPr bwMode="auto">
          <a:xfrm>
            <a:off x="962025" y="1587500"/>
            <a:ext cx="7115175" cy="1917700"/>
          </a:xfrm>
          <a:prstGeom prst="rect">
            <a:avLst/>
          </a:prstGeom>
          <a:noFill/>
          <a:ln w="9525">
            <a:noFill/>
            <a:miter lim="800000"/>
            <a:headEnd/>
            <a:tailEnd/>
          </a:ln>
        </p:spPr>
        <p:txBody>
          <a:bodyPr wrap="none" lIns="90000" tIns="46800" rIns="90000" bIns="46800">
            <a:spAutoFit/>
          </a:bodyPr>
          <a:lstStyle/>
          <a:p>
            <a:pPr algn="l" eaLnBrk="0" hangingPunct="0"/>
            <a:r>
              <a:rPr lang="de-DE" sz="2400" b="1">
                <a:latin typeface="Arial Narrow" pitchFamily="34" charset="0"/>
              </a:rPr>
              <a:t>Ferne 		Fernsehen, Orientierung, Straßenschilder</a:t>
            </a:r>
          </a:p>
          <a:p>
            <a:pPr algn="l" eaLnBrk="0" hangingPunct="0"/>
            <a:endParaRPr lang="de-DE" sz="2400">
              <a:latin typeface="Arial Narrow" pitchFamily="34" charset="0"/>
            </a:endParaRPr>
          </a:p>
          <a:p>
            <a:pPr algn="l" eaLnBrk="0" hangingPunct="0"/>
            <a:r>
              <a:rPr lang="de-DE" sz="2400" b="1">
                <a:latin typeface="Arial Narrow" pitchFamily="34" charset="0"/>
              </a:rPr>
              <a:t>Nähe</a:t>
            </a:r>
            <a:r>
              <a:rPr lang="de-DE" sz="2400">
                <a:latin typeface="Arial Narrow" pitchFamily="34" charset="0"/>
              </a:rPr>
              <a:t>		</a:t>
            </a:r>
            <a:r>
              <a:rPr lang="de-DE" sz="2400" b="1">
                <a:latin typeface="Arial Narrow" pitchFamily="34" charset="0"/>
              </a:rPr>
              <a:t>Lesen, Hausarbeiten, Handarbeiten, Hobby</a:t>
            </a:r>
            <a:endParaRPr lang="de-DE" sz="2400">
              <a:latin typeface="Arial Narrow" pitchFamily="34" charset="0"/>
            </a:endParaRPr>
          </a:p>
          <a:p>
            <a:pPr algn="l" eaLnBrk="0" hangingPunct="0"/>
            <a:endParaRPr lang="de-DE" sz="2400">
              <a:latin typeface="Arial Narrow" pitchFamily="34" charset="0"/>
            </a:endParaRPr>
          </a:p>
          <a:p>
            <a:pPr algn="l" eaLnBrk="0" hangingPunct="0"/>
            <a:endParaRPr lang="de-DE" sz="2400">
              <a:latin typeface="Arial Narrow" pitchFamily="34" charset="0"/>
            </a:endParaRPr>
          </a:p>
        </p:txBody>
      </p:sp>
      <p:sp>
        <p:nvSpPr>
          <p:cNvPr id="10244" name="Text Box 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Verschiedene Sehaufgaben</a:t>
            </a:r>
          </a:p>
        </p:txBody>
      </p:sp>
      <p:sp>
        <p:nvSpPr>
          <p:cNvPr id="10245" name="Line 5"/>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0246" name="Picture 8" descr="easyPocket alles"/>
          <p:cNvPicPr>
            <a:picLocks noChangeAspect="1" noChangeArrowheads="1"/>
          </p:cNvPicPr>
          <p:nvPr/>
        </p:nvPicPr>
        <p:blipFill>
          <a:blip r:embed="rId2" cstate="print"/>
          <a:srcRect/>
          <a:stretch>
            <a:fillRect/>
          </a:stretch>
        </p:blipFill>
        <p:spPr bwMode="auto">
          <a:xfrm>
            <a:off x="3203575" y="3500438"/>
            <a:ext cx="2520950" cy="1831975"/>
          </a:xfrm>
          <a:prstGeom prst="rect">
            <a:avLst/>
          </a:prstGeom>
          <a:noFill/>
          <a:ln w="9525">
            <a:noFill/>
            <a:miter lim="800000"/>
            <a:headEnd/>
            <a:tailEnd/>
          </a:ln>
        </p:spPr>
      </p:pic>
      <p:pic>
        <p:nvPicPr>
          <p:cNvPr id="10247" name="Picture 9" descr="scribolux_blau"/>
          <p:cNvPicPr>
            <a:picLocks noChangeAspect="1" noChangeArrowheads="1"/>
          </p:cNvPicPr>
          <p:nvPr/>
        </p:nvPicPr>
        <p:blipFill>
          <a:blip r:embed="rId3" cstate="print">
            <a:lum contrast="6000"/>
          </a:blip>
          <a:srcRect/>
          <a:stretch>
            <a:fillRect/>
          </a:stretch>
        </p:blipFill>
        <p:spPr bwMode="auto">
          <a:xfrm>
            <a:off x="7137400" y="3500438"/>
            <a:ext cx="1827213" cy="1827212"/>
          </a:xfrm>
          <a:prstGeom prst="rect">
            <a:avLst/>
          </a:prstGeom>
          <a:noFill/>
          <a:ln w="9525">
            <a:noFill/>
            <a:miter lim="800000"/>
            <a:headEnd/>
            <a:tailEnd/>
          </a:ln>
        </p:spPr>
      </p:pic>
      <p:pic>
        <p:nvPicPr>
          <p:cNvPr id="10248" name="Picture 8" descr="27770 Lupenleuchte varioLED_Anwendung Optik"/>
          <p:cNvPicPr>
            <a:picLocks noChangeAspect="1" noChangeArrowheads="1"/>
          </p:cNvPicPr>
          <p:nvPr/>
        </p:nvPicPr>
        <p:blipFill>
          <a:blip r:embed="rId4" cstate="print"/>
          <a:srcRect/>
          <a:stretch>
            <a:fillRect/>
          </a:stretch>
        </p:blipFill>
        <p:spPr bwMode="auto">
          <a:xfrm>
            <a:off x="1330325" y="3500438"/>
            <a:ext cx="2089150" cy="1827212"/>
          </a:xfrm>
          <a:prstGeom prst="rect">
            <a:avLst/>
          </a:prstGeom>
          <a:noFill/>
          <a:ln w="9525">
            <a:noFill/>
            <a:miter lim="800000"/>
            <a:headEnd/>
            <a:tailEnd/>
          </a:ln>
        </p:spPr>
      </p:pic>
      <p:pic>
        <p:nvPicPr>
          <p:cNvPr id="10249" name="Picture 10"/>
          <p:cNvPicPr>
            <a:picLocks noChangeAspect="1" noChangeArrowheads="1"/>
          </p:cNvPicPr>
          <p:nvPr/>
        </p:nvPicPr>
        <p:blipFill>
          <a:blip r:embed="rId5" cstate="print"/>
          <a:srcRect/>
          <a:stretch>
            <a:fillRect/>
          </a:stretch>
        </p:blipFill>
        <p:spPr bwMode="auto">
          <a:xfrm>
            <a:off x="250825" y="3500438"/>
            <a:ext cx="1400175" cy="1800225"/>
          </a:xfrm>
          <a:prstGeom prst="rect">
            <a:avLst/>
          </a:prstGeom>
          <a:noFill/>
          <a:ln w="28575">
            <a:noFill/>
            <a:miter lim="800000"/>
            <a:headEnd/>
            <a:tailEnd/>
          </a:ln>
        </p:spPr>
      </p:pic>
      <p:pic>
        <p:nvPicPr>
          <p:cNvPr id="10250" name="Picture 10" descr="ESCHE_makrolux_323-klein"/>
          <p:cNvPicPr>
            <a:picLocks noChangeAspect="1" noChangeArrowheads="1"/>
          </p:cNvPicPr>
          <p:nvPr/>
        </p:nvPicPr>
        <p:blipFill>
          <a:blip r:embed="rId6" cstate="print"/>
          <a:srcRect/>
          <a:stretch>
            <a:fillRect/>
          </a:stretch>
        </p:blipFill>
        <p:spPr bwMode="auto">
          <a:xfrm>
            <a:off x="5718175" y="3500438"/>
            <a:ext cx="1446213" cy="184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11267" name="Text Box 3"/>
          <p:cNvSpPr txBox="1">
            <a:spLocks noChangeArrowheads="1"/>
          </p:cNvSpPr>
          <p:nvPr/>
        </p:nvSpPr>
        <p:spPr bwMode="auto">
          <a:xfrm>
            <a:off x="228600" y="304800"/>
            <a:ext cx="56388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Übersicht der verschiedenen Sehhilfen</a:t>
            </a:r>
          </a:p>
        </p:txBody>
      </p:sp>
      <p:pic>
        <p:nvPicPr>
          <p:cNvPr id="11268" name="Picture 6" descr="265570"/>
          <p:cNvPicPr>
            <a:picLocks noChangeAspect="1" noChangeArrowheads="1"/>
          </p:cNvPicPr>
          <p:nvPr/>
        </p:nvPicPr>
        <p:blipFill>
          <a:blip r:embed="rId2" cstate="print"/>
          <a:srcRect/>
          <a:stretch>
            <a:fillRect/>
          </a:stretch>
        </p:blipFill>
        <p:spPr bwMode="auto">
          <a:xfrm>
            <a:off x="323850" y="2420938"/>
            <a:ext cx="2251075" cy="1201737"/>
          </a:xfrm>
          <a:prstGeom prst="rect">
            <a:avLst/>
          </a:prstGeom>
          <a:noFill/>
          <a:ln w="9525">
            <a:noFill/>
            <a:miter lim="800000"/>
            <a:headEnd/>
            <a:tailEnd/>
          </a:ln>
        </p:spPr>
      </p:pic>
      <p:pic>
        <p:nvPicPr>
          <p:cNvPr id="11269" name="Picture 7" descr="16731"/>
          <p:cNvPicPr>
            <a:picLocks noChangeAspect="1" noChangeArrowheads="1"/>
          </p:cNvPicPr>
          <p:nvPr/>
        </p:nvPicPr>
        <p:blipFill>
          <a:blip r:embed="rId3" cstate="print"/>
          <a:srcRect/>
          <a:stretch>
            <a:fillRect/>
          </a:stretch>
        </p:blipFill>
        <p:spPr bwMode="auto">
          <a:xfrm>
            <a:off x="3348038" y="4437063"/>
            <a:ext cx="1433512" cy="1390650"/>
          </a:xfrm>
          <a:prstGeom prst="rect">
            <a:avLst/>
          </a:prstGeom>
          <a:noFill/>
          <a:ln w="9525">
            <a:noFill/>
            <a:miter lim="800000"/>
            <a:headEnd/>
            <a:tailEnd/>
          </a:ln>
        </p:spPr>
      </p:pic>
      <p:sp>
        <p:nvSpPr>
          <p:cNvPr id="11270" name="Line 9"/>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1271" name="Picture 11" descr="171014"/>
          <p:cNvPicPr>
            <a:picLocks noChangeAspect="1" noChangeArrowheads="1"/>
          </p:cNvPicPr>
          <p:nvPr/>
        </p:nvPicPr>
        <p:blipFill>
          <a:blip r:embed="rId4" cstate="print"/>
          <a:srcRect/>
          <a:stretch>
            <a:fillRect/>
          </a:stretch>
        </p:blipFill>
        <p:spPr bwMode="auto">
          <a:xfrm>
            <a:off x="468313" y="981075"/>
            <a:ext cx="1317625" cy="1136650"/>
          </a:xfrm>
          <a:prstGeom prst="rect">
            <a:avLst/>
          </a:prstGeom>
          <a:noFill/>
          <a:ln w="9525">
            <a:noFill/>
            <a:miter lim="800000"/>
            <a:headEnd/>
            <a:tailEnd/>
          </a:ln>
        </p:spPr>
      </p:pic>
      <p:pic>
        <p:nvPicPr>
          <p:cNvPr id="11272" name="Picture 13" descr="1623"/>
          <p:cNvPicPr>
            <a:picLocks noChangeAspect="1" noChangeArrowheads="1"/>
          </p:cNvPicPr>
          <p:nvPr/>
        </p:nvPicPr>
        <p:blipFill>
          <a:blip r:embed="rId5" cstate="print">
            <a:lum contrast="6000"/>
          </a:blip>
          <a:srcRect/>
          <a:stretch>
            <a:fillRect/>
          </a:stretch>
        </p:blipFill>
        <p:spPr bwMode="auto">
          <a:xfrm>
            <a:off x="468313" y="3789363"/>
            <a:ext cx="1514475" cy="1171575"/>
          </a:xfrm>
          <a:prstGeom prst="rect">
            <a:avLst/>
          </a:prstGeom>
          <a:noFill/>
          <a:ln w="9525">
            <a:noFill/>
            <a:miter lim="800000"/>
            <a:headEnd/>
            <a:tailEnd/>
          </a:ln>
        </p:spPr>
      </p:pic>
      <p:pic>
        <p:nvPicPr>
          <p:cNvPr id="11273" name="Picture 14" descr="16225"/>
          <p:cNvPicPr>
            <a:picLocks noChangeAspect="1" noChangeArrowheads="1"/>
          </p:cNvPicPr>
          <p:nvPr/>
        </p:nvPicPr>
        <p:blipFill>
          <a:blip r:embed="rId6" cstate="print"/>
          <a:srcRect/>
          <a:stretch>
            <a:fillRect/>
          </a:stretch>
        </p:blipFill>
        <p:spPr bwMode="auto">
          <a:xfrm>
            <a:off x="1619250" y="4797425"/>
            <a:ext cx="1471613" cy="1039813"/>
          </a:xfrm>
          <a:prstGeom prst="rect">
            <a:avLst/>
          </a:prstGeom>
          <a:noFill/>
          <a:ln w="9525">
            <a:noFill/>
            <a:miter lim="800000"/>
            <a:headEnd/>
            <a:tailEnd/>
          </a:ln>
        </p:spPr>
      </p:pic>
      <p:pic>
        <p:nvPicPr>
          <p:cNvPr id="11274" name="Picture 16" descr="Prisma 6 Kopie"/>
          <p:cNvPicPr>
            <a:picLocks noChangeAspect="1" noChangeArrowheads="1"/>
          </p:cNvPicPr>
          <p:nvPr/>
        </p:nvPicPr>
        <p:blipFill>
          <a:blip r:embed="rId7" cstate="print"/>
          <a:srcRect/>
          <a:stretch>
            <a:fillRect/>
          </a:stretch>
        </p:blipFill>
        <p:spPr bwMode="auto">
          <a:xfrm>
            <a:off x="5219700" y="3644900"/>
            <a:ext cx="3744913" cy="2247900"/>
          </a:xfrm>
          <a:prstGeom prst="rect">
            <a:avLst/>
          </a:prstGeom>
          <a:noFill/>
          <a:ln w="9525">
            <a:noFill/>
            <a:miter lim="800000"/>
            <a:headEnd/>
            <a:tailEnd/>
          </a:ln>
        </p:spPr>
      </p:pic>
      <p:pic>
        <p:nvPicPr>
          <p:cNvPr id="53258" name="Picture 10" descr="16581_act02"/>
          <p:cNvPicPr>
            <a:picLocks noChangeAspect="1" noChangeArrowheads="1"/>
          </p:cNvPicPr>
          <p:nvPr/>
        </p:nvPicPr>
        <p:blipFill>
          <a:blip r:embed="rId8" cstate="print"/>
          <a:srcRect/>
          <a:stretch>
            <a:fillRect/>
          </a:stretch>
        </p:blipFill>
        <p:spPr bwMode="auto">
          <a:xfrm>
            <a:off x="5651500" y="908050"/>
            <a:ext cx="3241675" cy="2159000"/>
          </a:xfrm>
          <a:prstGeom prst="rect">
            <a:avLst/>
          </a:prstGeom>
          <a:ln>
            <a:noFill/>
          </a:ln>
          <a:effectLst>
            <a:softEdge rad="112500"/>
          </a:effectLst>
        </p:spPr>
      </p:pic>
      <p:pic>
        <p:nvPicPr>
          <p:cNvPr id="31754" name="Picture 10" descr="mobiluxFamilie klein"/>
          <p:cNvPicPr>
            <a:picLocks noChangeAspect="1" noChangeArrowheads="1"/>
          </p:cNvPicPr>
          <p:nvPr/>
        </p:nvPicPr>
        <p:blipFill>
          <a:blip r:embed="rId9" cstate="print"/>
          <a:srcRect/>
          <a:stretch>
            <a:fillRect/>
          </a:stretch>
        </p:blipFill>
        <p:spPr bwMode="auto">
          <a:xfrm>
            <a:off x="2339752" y="1052736"/>
            <a:ext cx="2392363" cy="1001713"/>
          </a:xfrm>
          <a:prstGeom prst="rect">
            <a:avLst/>
          </a:prstGeom>
          <a:ln>
            <a:noFill/>
          </a:ln>
          <a:effectLst>
            <a:softEdge rad="112500"/>
          </a:effectLst>
        </p:spPr>
      </p:pic>
      <p:pic>
        <p:nvPicPr>
          <p:cNvPr id="52234" name="Picture 10" descr="MenasLUX_Seite links_FD3"/>
          <p:cNvPicPr>
            <a:picLocks noChangeAspect="1" noChangeArrowheads="1"/>
          </p:cNvPicPr>
          <p:nvPr/>
        </p:nvPicPr>
        <p:blipFill>
          <a:blip r:embed="rId10" cstate="print"/>
          <a:srcRect/>
          <a:stretch>
            <a:fillRect/>
          </a:stretch>
        </p:blipFill>
        <p:spPr bwMode="auto">
          <a:xfrm>
            <a:off x="2843808" y="2420888"/>
            <a:ext cx="2087563" cy="1690688"/>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53258"/>
                                        </p:tgtEl>
                                        <p:attrNameLst>
                                          <p:attrName>style.visibility</p:attrName>
                                        </p:attrNameLst>
                                      </p:cBhvr>
                                      <p:to>
                                        <p:strVal val="visible"/>
                                      </p:to>
                                    </p:set>
                                    <p:animEffect transition="in" filter="checkerboard(down)">
                                      <p:cBhvr>
                                        <p:cTn id="7" dur="500"/>
                                        <p:tgtEl>
                                          <p:spTgt spid="53258"/>
                                        </p:tgtEl>
                                      </p:cBhvr>
                                    </p:animEffect>
                                  </p:childTnLst>
                                </p:cTn>
                              </p:par>
                              <p:par>
                                <p:cTn id="8" presetID="5" presetClass="entr" presetSubtype="5" fill="hold"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checkerboard(down)">
                                      <p:cBhvr>
                                        <p:cTn id="10" dur="500"/>
                                        <p:tgtEl>
                                          <p:spTgt spid="31754"/>
                                        </p:tgtEl>
                                      </p:cBhvr>
                                    </p:animEffect>
                                  </p:childTnLst>
                                </p:cTn>
                              </p:par>
                              <p:par>
                                <p:cTn id="11" presetID="5" presetClass="entr" presetSubtype="5" fill="hold" nodeType="withEffect">
                                  <p:stCondLst>
                                    <p:cond delay="0"/>
                                  </p:stCondLst>
                                  <p:childTnLst>
                                    <p:set>
                                      <p:cBhvr>
                                        <p:cTn id="12" dur="1" fill="hold">
                                          <p:stCondLst>
                                            <p:cond delay="0"/>
                                          </p:stCondLst>
                                        </p:cTn>
                                        <p:tgtEl>
                                          <p:spTgt spid="52234"/>
                                        </p:tgtEl>
                                        <p:attrNameLst>
                                          <p:attrName>style.visibility</p:attrName>
                                        </p:attrNameLst>
                                      </p:cBhvr>
                                      <p:to>
                                        <p:strVal val="visible"/>
                                      </p:to>
                                    </p:set>
                                    <p:animEffect transition="in" filter="checkerboard(down)">
                                      <p:cBhvr>
                                        <p:cTn id="13" dur="5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5438" y="304800"/>
            <a:ext cx="2320925" cy="457200"/>
          </a:xfrm>
          <a:prstGeom prst="rect">
            <a:avLst/>
          </a:prstGeom>
          <a:noFill/>
          <a:ln w="9525">
            <a:noFill/>
            <a:miter lim="800000"/>
            <a:headEnd/>
            <a:tailEnd/>
          </a:ln>
        </p:spPr>
        <p:txBody>
          <a:bodyPr wrap="none" lIns="90000" tIns="46800" rIns="90000" bIns="46800">
            <a:spAutoFit/>
          </a:bodyPr>
          <a:lstStyle/>
          <a:p>
            <a:pPr algn="l"/>
            <a:r>
              <a:rPr lang="de-DE" sz="2400" b="1">
                <a:latin typeface="Arial Narrow" pitchFamily="34" charset="0"/>
              </a:rPr>
              <a:t>Kantenfilterbrillen</a:t>
            </a:r>
            <a:endParaRPr lang="de-DE" sz="1200" b="1">
              <a:latin typeface="Arial Narrow" pitchFamily="34" charset="0"/>
            </a:endParaRPr>
          </a:p>
        </p:txBody>
      </p:sp>
      <p:sp>
        <p:nvSpPr>
          <p:cNvPr id="14339" name="Rectangle 3"/>
          <p:cNvSpPr>
            <a:spLocks noGrp="1" noChangeArrowheads="1"/>
          </p:cNvSpPr>
          <p:nvPr>
            <p:ph type="subTitle" idx="1"/>
          </p:nvPr>
        </p:nvSpPr>
        <p:spPr bwMode="auto">
          <a:xfrm>
            <a:off x="5562600" y="1066800"/>
            <a:ext cx="3402013" cy="47244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buFontTx/>
              <a:buChar char="•"/>
            </a:pPr>
            <a:r>
              <a:rPr lang="de-DE" sz="1800" dirty="0" smtClean="0">
                <a:latin typeface="Arial Narrow" pitchFamily="34" charset="0"/>
              </a:rPr>
              <a:t> „Jetzt sind meine Augen rundum geschützt.“</a:t>
            </a:r>
          </a:p>
          <a:p>
            <a:pPr algn="l" eaLnBrk="1" hangingPunct="1">
              <a:buFontTx/>
              <a:buChar char="•"/>
            </a:pPr>
            <a:r>
              <a:rPr lang="de-DE" sz="1800" dirty="0" smtClean="0">
                <a:latin typeface="Arial Narrow" pitchFamily="34" charset="0"/>
              </a:rPr>
              <a:t> Zur Reduzierung der Blendung bei erhöhter </a:t>
            </a:r>
            <a:r>
              <a:rPr lang="de-DE" sz="1800" dirty="0" err="1" smtClean="0">
                <a:latin typeface="Arial Narrow" pitchFamily="34" charset="0"/>
              </a:rPr>
              <a:t>Blendempfindlichkeit</a:t>
            </a:r>
            <a:r>
              <a:rPr lang="de-DE" sz="1800" dirty="0" smtClean="0">
                <a:latin typeface="Arial Narrow" pitchFamily="34" charset="0"/>
              </a:rPr>
              <a:t>.</a:t>
            </a:r>
          </a:p>
          <a:p>
            <a:pPr algn="l" eaLnBrk="1" hangingPunct="1">
              <a:buFontTx/>
              <a:buChar char="•"/>
            </a:pPr>
            <a:r>
              <a:rPr lang="de-DE" sz="1800" dirty="0" smtClean="0">
                <a:latin typeface="Arial Narrow" pitchFamily="34" charset="0"/>
              </a:rPr>
              <a:t> Zur Kontrastverstärkung</a:t>
            </a:r>
          </a:p>
          <a:p>
            <a:pPr algn="l" eaLnBrk="1" hangingPunct="1">
              <a:buFontTx/>
              <a:buChar char="•"/>
            </a:pPr>
            <a:r>
              <a:rPr lang="de-DE" sz="1800" dirty="0" smtClean="0">
                <a:latin typeface="Arial Narrow" pitchFamily="34" charset="0"/>
              </a:rPr>
              <a:t> Zum Tragen über die Korrektionsfassung geeignet.</a:t>
            </a:r>
          </a:p>
          <a:p>
            <a:pPr algn="l" eaLnBrk="1" hangingPunct="1">
              <a:buFontTx/>
              <a:buChar char="•"/>
            </a:pPr>
            <a:r>
              <a:rPr lang="de-DE" sz="1800" dirty="0" smtClean="0">
                <a:latin typeface="Arial Narrow" pitchFamily="34" charset="0"/>
              </a:rPr>
              <a:t> Vor allem geeignet für den Einsatz im Freien</a:t>
            </a:r>
          </a:p>
          <a:p>
            <a:pPr algn="l" eaLnBrk="1" hangingPunct="1">
              <a:buFontTx/>
              <a:buChar char="•"/>
            </a:pPr>
            <a:endParaRPr lang="de-DE" sz="1800" dirty="0" smtClean="0">
              <a:latin typeface="Arial Narrow" pitchFamily="34" charset="0"/>
            </a:endParaRPr>
          </a:p>
          <a:p>
            <a:pPr algn="l" eaLnBrk="1" hangingPunct="1">
              <a:buFontTx/>
              <a:buChar char="•"/>
            </a:pPr>
            <a:r>
              <a:rPr lang="de-DE" sz="1800" dirty="0" smtClean="0">
                <a:latin typeface="Arial Narrow" pitchFamily="34" charset="0"/>
              </a:rPr>
              <a:t> 380 </a:t>
            </a:r>
            <a:r>
              <a:rPr lang="de-DE" sz="1800" dirty="0" err="1" smtClean="0">
                <a:latin typeface="Arial Narrow" pitchFamily="34" charset="0"/>
              </a:rPr>
              <a:t>nm</a:t>
            </a:r>
            <a:r>
              <a:rPr lang="de-DE" sz="1800" dirty="0" smtClean="0">
                <a:latin typeface="Arial Narrow" pitchFamily="34" charset="0"/>
              </a:rPr>
              <a:t>, 450 </a:t>
            </a:r>
            <a:r>
              <a:rPr lang="de-DE" sz="1800" dirty="0" err="1" smtClean="0">
                <a:latin typeface="Arial Narrow" pitchFamily="34" charset="0"/>
              </a:rPr>
              <a:t>nm</a:t>
            </a:r>
            <a:r>
              <a:rPr lang="de-DE" sz="1800" dirty="0" smtClean="0">
                <a:latin typeface="Arial Narrow" pitchFamily="34" charset="0"/>
              </a:rPr>
              <a:t>, 511 </a:t>
            </a:r>
            <a:r>
              <a:rPr lang="de-DE" sz="1800" dirty="0" err="1" smtClean="0">
                <a:latin typeface="Arial Narrow" pitchFamily="34" charset="0"/>
              </a:rPr>
              <a:t>nm</a:t>
            </a:r>
            <a:r>
              <a:rPr lang="de-DE" sz="1800" dirty="0" smtClean="0">
                <a:latin typeface="Arial Narrow" pitchFamily="34" charset="0"/>
              </a:rPr>
              <a:t>, 527 </a:t>
            </a:r>
            <a:r>
              <a:rPr lang="de-DE" sz="1800" dirty="0" err="1" smtClean="0">
                <a:latin typeface="Arial Narrow" pitchFamily="34" charset="0"/>
              </a:rPr>
              <a:t>nm</a:t>
            </a:r>
            <a:endParaRPr lang="de-DE" sz="1800" dirty="0" smtClean="0">
              <a:latin typeface="Arial Narrow" pitchFamily="34" charset="0"/>
            </a:endParaRPr>
          </a:p>
          <a:p>
            <a:pPr algn="l" eaLnBrk="1" hangingPunct="1">
              <a:buFontTx/>
              <a:buChar char="•"/>
            </a:pPr>
            <a:r>
              <a:rPr lang="de-DE" sz="1800" dirty="0" smtClean="0">
                <a:latin typeface="Arial Narrow" pitchFamily="34" charset="0"/>
              </a:rPr>
              <a:t> </a:t>
            </a:r>
            <a:r>
              <a:rPr lang="de-DE" sz="1800" dirty="0" smtClean="0">
                <a:latin typeface="Arial Narrow" pitchFamily="34" charset="0"/>
              </a:rPr>
              <a:t>Verschiedene Fassungsgrößen, Formen und Farben</a:t>
            </a:r>
            <a:endParaRPr lang="de-DE" sz="1800" dirty="0" smtClean="0">
              <a:latin typeface="Arial Narrow" pitchFamily="34" charset="0"/>
            </a:endParaRPr>
          </a:p>
        </p:txBody>
      </p:sp>
      <p:pic>
        <p:nvPicPr>
          <p:cNvPr id="14340" name="Picture 4" descr="M1660_1"/>
          <p:cNvPicPr>
            <a:picLocks noChangeAspect="1" noChangeArrowheads="1"/>
          </p:cNvPicPr>
          <p:nvPr/>
        </p:nvPicPr>
        <p:blipFill>
          <a:blip r:embed="rId2" cstate="print"/>
          <a:srcRect/>
          <a:stretch>
            <a:fillRect/>
          </a:stretch>
        </p:blipFill>
        <p:spPr bwMode="auto">
          <a:xfrm>
            <a:off x="609600" y="990600"/>
            <a:ext cx="4795838" cy="4795838"/>
          </a:xfrm>
          <a:prstGeom prst="rect">
            <a:avLst/>
          </a:prstGeom>
          <a:noFill/>
          <a:ln w="9525">
            <a:noFill/>
            <a:miter lim="800000"/>
            <a:headEnd/>
            <a:tailEnd/>
          </a:ln>
        </p:spPr>
      </p:pic>
      <p:sp>
        <p:nvSpPr>
          <p:cNvPr id="14341" name="Line 6"/>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325438" y="304800"/>
            <a:ext cx="4459287" cy="457200"/>
          </a:xfrm>
          <a:prstGeom prst="rect">
            <a:avLst/>
          </a:prstGeom>
          <a:noFill/>
          <a:ln w="9525">
            <a:noFill/>
            <a:miter lim="800000"/>
            <a:headEnd/>
            <a:tailEnd/>
          </a:ln>
        </p:spPr>
        <p:txBody>
          <a:bodyPr wrap="none" lIns="90000" tIns="46800" rIns="90000" bIns="46800">
            <a:spAutoFit/>
          </a:bodyPr>
          <a:lstStyle/>
          <a:p>
            <a:pPr algn="l"/>
            <a:r>
              <a:rPr lang="de-DE" sz="2400" b="1">
                <a:latin typeface="Arial Narrow" pitchFamily="34" charset="0"/>
              </a:rPr>
              <a:t>Kantenfiltervorhänger solar comfort</a:t>
            </a:r>
            <a:endParaRPr lang="de-DE" sz="1200" b="1">
              <a:latin typeface="Arial Narrow" pitchFamily="34" charset="0"/>
            </a:endParaRPr>
          </a:p>
        </p:txBody>
      </p:sp>
      <p:pic>
        <p:nvPicPr>
          <p:cNvPr id="2052" name="Picture 3" descr="neu 1662450 mehr gelb"/>
          <p:cNvPicPr>
            <a:picLocks noChangeAspect="1" noChangeArrowheads="1"/>
          </p:cNvPicPr>
          <p:nvPr/>
        </p:nvPicPr>
        <p:blipFill>
          <a:blip r:embed="rId3" cstate="print">
            <a:lum bright="-12000" contrast="24000"/>
          </a:blip>
          <a:srcRect/>
          <a:stretch>
            <a:fillRect/>
          </a:stretch>
        </p:blipFill>
        <p:spPr bwMode="auto">
          <a:xfrm>
            <a:off x="1117600" y="1444625"/>
            <a:ext cx="2768600" cy="1298575"/>
          </a:xfrm>
          <a:prstGeom prst="rect">
            <a:avLst/>
          </a:prstGeom>
          <a:noFill/>
          <a:ln w="9525">
            <a:noFill/>
            <a:miter lim="800000"/>
            <a:headEnd/>
            <a:tailEnd/>
          </a:ln>
        </p:spPr>
      </p:pic>
      <p:pic>
        <p:nvPicPr>
          <p:cNvPr id="2053" name="Picture 4" descr="neu 1662511"/>
          <p:cNvPicPr>
            <a:picLocks noChangeAspect="1" noChangeArrowheads="1"/>
          </p:cNvPicPr>
          <p:nvPr/>
        </p:nvPicPr>
        <p:blipFill>
          <a:blip r:embed="rId4" cstate="print">
            <a:lum bright="-6000" contrast="18000"/>
          </a:blip>
          <a:srcRect/>
          <a:stretch>
            <a:fillRect/>
          </a:stretch>
        </p:blipFill>
        <p:spPr bwMode="auto">
          <a:xfrm>
            <a:off x="5384800" y="1446213"/>
            <a:ext cx="2768600" cy="1296987"/>
          </a:xfrm>
          <a:prstGeom prst="rect">
            <a:avLst/>
          </a:prstGeom>
          <a:noFill/>
          <a:ln w="9525">
            <a:noFill/>
            <a:miter lim="800000"/>
            <a:headEnd/>
            <a:tailEnd/>
          </a:ln>
        </p:spPr>
      </p:pic>
      <p:pic>
        <p:nvPicPr>
          <p:cNvPr id="2054" name="Picture 5" descr="neu 1662527"/>
          <p:cNvPicPr>
            <a:picLocks noChangeAspect="1" noChangeArrowheads="1"/>
          </p:cNvPicPr>
          <p:nvPr/>
        </p:nvPicPr>
        <p:blipFill>
          <a:blip r:embed="rId5" cstate="print">
            <a:lum bright="-6000" contrast="12000"/>
          </a:blip>
          <a:srcRect/>
          <a:stretch>
            <a:fillRect/>
          </a:stretch>
        </p:blipFill>
        <p:spPr bwMode="auto">
          <a:xfrm>
            <a:off x="5410200" y="3275013"/>
            <a:ext cx="2768600" cy="1296987"/>
          </a:xfrm>
          <a:prstGeom prst="rect">
            <a:avLst/>
          </a:prstGeom>
          <a:noFill/>
          <a:ln w="9525">
            <a:noFill/>
            <a:miter lim="800000"/>
            <a:headEnd/>
            <a:tailEnd/>
          </a:ln>
        </p:spPr>
      </p:pic>
      <p:pic>
        <p:nvPicPr>
          <p:cNvPr id="2055" name="Picture 6" descr="neu 1662550"/>
          <p:cNvPicPr>
            <a:picLocks noChangeAspect="1" noChangeArrowheads="1"/>
          </p:cNvPicPr>
          <p:nvPr/>
        </p:nvPicPr>
        <p:blipFill>
          <a:blip r:embed="rId6" cstate="print">
            <a:lum bright="-6000" contrast="12000"/>
          </a:blip>
          <a:srcRect/>
          <a:stretch>
            <a:fillRect/>
          </a:stretch>
        </p:blipFill>
        <p:spPr bwMode="auto">
          <a:xfrm>
            <a:off x="1066800" y="3276600"/>
            <a:ext cx="2768600" cy="1296988"/>
          </a:xfrm>
          <a:prstGeom prst="rect">
            <a:avLst/>
          </a:prstGeom>
          <a:noFill/>
          <a:ln w="9525">
            <a:noFill/>
            <a:miter lim="800000"/>
            <a:headEnd/>
            <a:tailEnd/>
          </a:ln>
        </p:spPr>
      </p:pic>
      <p:sp>
        <p:nvSpPr>
          <p:cNvPr id="2056" name="Text Box 7"/>
          <p:cNvSpPr txBox="1">
            <a:spLocks noChangeArrowheads="1"/>
          </p:cNvSpPr>
          <p:nvPr/>
        </p:nvSpPr>
        <p:spPr bwMode="auto">
          <a:xfrm>
            <a:off x="758825" y="2667000"/>
            <a:ext cx="612775" cy="274638"/>
          </a:xfrm>
          <a:prstGeom prst="rect">
            <a:avLst/>
          </a:prstGeom>
          <a:noFill/>
          <a:ln w="9525">
            <a:noFill/>
            <a:miter lim="800000"/>
            <a:headEnd/>
            <a:tailEnd/>
          </a:ln>
        </p:spPr>
        <p:txBody>
          <a:bodyPr wrap="none" lIns="90000" tIns="46800" rIns="90000" bIns="46800">
            <a:spAutoFit/>
          </a:bodyPr>
          <a:lstStyle/>
          <a:p>
            <a:pPr algn="l"/>
            <a:r>
              <a:rPr lang="de-DE" sz="1200" b="1">
                <a:latin typeface="Arial Narrow" pitchFamily="34" charset="0"/>
              </a:rPr>
              <a:t>450 nm</a:t>
            </a:r>
          </a:p>
        </p:txBody>
      </p:sp>
      <p:sp>
        <p:nvSpPr>
          <p:cNvPr id="2057" name="Text Box 8"/>
          <p:cNvSpPr txBox="1">
            <a:spLocks noChangeArrowheads="1"/>
          </p:cNvSpPr>
          <p:nvPr/>
        </p:nvSpPr>
        <p:spPr bwMode="auto">
          <a:xfrm>
            <a:off x="685800" y="4449763"/>
            <a:ext cx="612775" cy="274637"/>
          </a:xfrm>
          <a:prstGeom prst="rect">
            <a:avLst/>
          </a:prstGeom>
          <a:noFill/>
          <a:ln w="9525">
            <a:noFill/>
            <a:miter lim="800000"/>
            <a:headEnd/>
            <a:tailEnd/>
          </a:ln>
        </p:spPr>
        <p:txBody>
          <a:bodyPr lIns="90000" tIns="46800" rIns="90000" bIns="46800">
            <a:spAutoFit/>
          </a:bodyPr>
          <a:lstStyle/>
          <a:p>
            <a:pPr algn="l"/>
            <a:r>
              <a:rPr lang="de-DE" sz="1200" b="1">
                <a:latin typeface="Arial Narrow" pitchFamily="34" charset="0"/>
              </a:rPr>
              <a:t>511 nm</a:t>
            </a:r>
          </a:p>
        </p:txBody>
      </p:sp>
      <p:sp>
        <p:nvSpPr>
          <p:cNvPr id="2058" name="Text Box 9"/>
          <p:cNvSpPr txBox="1">
            <a:spLocks noChangeArrowheads="1"/>
          </p:cNvSpPr>
          <p:nvPr/>
        </p:nvSpPr>
        <p:spPr bwMode="auto">
          <a:xfrm>
            <a:off x="5178425" y="2743200"/>
            <a:ext cx="612775" cy="274638"/>
          </a:xfrm>
          <a:prstGeom prst="rect">
            <a:avLst/>
          </a:prstGeom>
          <a:noFill/>
          <a:ln w="9525">
            <a:noFill/>
            <a:miter lim="800000"/>
            <a:headEnd/>
            <a:tailEnd/>
          </a:ln>
        </p:spPr>
        <p:txBody>
          <a:bodyPr wrap="none" lIns="90000" tIns="46800" rIns="90000" bIns="46800">
            <a:spAutoFit/>
          </a:bodyPr>
          <a:lstStyle/>
          <a:p>
            <a:pPr algn="l"/>
            <a:r>
              <a:rPr lang="de-DE" sz="1200" b="1">
                <a:latin typeface="Arial Narrow" pitchFamily="34" charset="0"/>
              </a:rPr>
              <a:t>527 nm</a:t>
            </a:r>
          </a:p>
        </p:txBody>
      </p:sp>
      <p:sp>
        <p:nvSpPr>
          <p:cNvPr id="2059" name="Text Box 10"/>
          <p:cNvSpPr txBox="1">
            <a:spLocks noChangeArrowheads="1"/>
          </p:cNvSpPr>
          <p:nvPr/>
        </p:nvSpPr>
        <p:spPr bwMode="auto">
          <a:xfrm>
            <a:off x="5102225" y="4495800"/>
            <a:ext cx="612775" cy="274638"/>
          </a:xfrm>
          <a:prstGeom prst="rect">
            <a:avLst/>
          </a:prstGeom>
          <a:noFill/>
          <a:ln w="9525">
            <a:noFill/>
            <a:miter lim="800000"/>
            <a:headEnd/>
            <a:tailEnd/>
          </a:ln>
        </p:spPr>
        <p:txBody>
          <a:bodyPr wrap="none" lIns="90000" tIns="46800" rIns="90000" bIns="46800">
            <a:spAutoFit/>
          </a:bodyPr>
          <a:lstStyle/>
          <a:p>
            <a:pPr algn="l"/>
            <a:r>
              <a:rPr lang="de-DE" sz="1200" b="1">
                <a:latin typeface="Arial Narrow" pitchFamily="34" charset="0"/>
              </a:rPr>
              <a:t>550 nm</a:t>
            </a:r>
          </a:p>
        </p:txBody>
      </p:sp>
      <p:graphicFrame>
        <p:nvGraphicFramePr>
          <p:cNvPr id="2050" name="Object 11"/>
          <p:cNvGraphicFramePr>
            <a:graphicFrameLocks noChangeAspect="1"/>
          </p:cNvGraphicFramePr>
          <p:nvPr/>
        </p:nvGraphicFramePr>
        <p:xfrm>
          <a:off x="374650" y="5157788"/>
          <a:ext cx="7869238" cy="1008062"/>
        </p:xfrm>
        <a:graphic>
          <a:graphicData uri="http://schemas.openxmlformats.org/presentationml/2006/ole">
            <p:oleObj spid="_x0000_s32770" name="Dokument" r:id="rId7" imgW="5972760" imgH="700920" progId="Word.Document.8">
              <p:embed/>
            </p:oleObj>
          </a:graphicData>
        </a:graphic>
      </p:graphicFrame>
      <p:sp>
        <p:nvSpPr>
          <p:cNvPr id="2060" name="Line 13"/>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Auge_Hell"/>
          <p:cNvPicPr>
            <a:picLocks noChangeAspect="1" noChangeArrowheads="1"/>
          </p:cNvPicPr>
          <p:nvPr/>
        </p:nvPicPr>
        <p:blipFill>
          <a:blip r:embed="rId2" cstate="print"/>
          <a:srcRect/>
          <a:stretch>
            <a:fillRect/>
          </a:stretch>
        </p:blipFill>
        <p:spPr bwMode="auto">
          <a:xfrm>
            <a:off x="1588" y="0"/>
            <a:ext cx="9137650" cy="6858000"/>
          </a:xfrm>
          <a:prstGeom prst="rect">
            <a:avLst/>
          </a:prstGeom>
          <a:noFill/>
          <a:ln w="9525">
            <a:noFill/>
            <a:miter lim="800000"/>
            <a:headEnd/>
            <a:tailEnd/>
          </a:ln>
        </p:spPr>
      </p:pic>
      <p:sp>
        <p:nvSpPr>
          <p:cNvPr id="4099"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4100" name="Text Box 3"/>
          <p:cNvSpPr txBox="1">
            <a:spLocks noChangeArrowheads="1"/>
          </p:cNvSpPr>
          <p:nvPr/>
        </p:nvSpPr>
        <p:spPr bwMode="auto">
          <a:xfrm>
            <a:off x="2339975" y="981075"/>
            <a:ext cx="4308475" cy="4492625"/>
          </a:xfrm>
          <a:prstGeom prst="rect">
            <a:avLst/>
          </a:prstGeom>
          <a:noFill/>
          <a:ln w="9525">
            <a:noFill/>
            <a:miter lim="800000"/>
            <a:headEnd/>
            <a:tailEnd/>
          </a:ln>
        </p:spPr>
        <p:txBody>
          <a:bodyPr lIns="90000" tIns="46800" rIns="90000" bIns="46800">
            <a:spAutoFit/>
          </a:bodyPr>
          <a:lstStyle/>
          <a:p>
            <a:pPr eaLnBrk="0" hangingPunct="0"/>
            <a:r>
              <a:rPr lang="de-DE" sz="7200" b="1">
                <a:latin typeface="Arial Narrow" pitchFamily="34" charset="0"/>
              </a:rPr>
              <a:t>Können Sie</a:t>
            </a:r>
          </a:p>
          <a:p>
            <a:pPr eaLnBrk="0" hangingPunct="0"/>
            <a:endParaRPr lang="de-DE" sz="1800">
              <a:latin typeface="Arial Narrow" pitchFamily="34" charset="0"/>
            </a:endParaRPr>
          </a:p>
          <a:p>
            <a:pPr eaLnBrk="0" hangingPunct="0"/>
            <a:r>
              <a:rPr lang="de-DE" sz="7200" b="1">
                <a:latin typeface="Arial Narrow" pitchFamily="34" charset="0"/>
              </a:rPr>
              <a:t>das</a:t>
            </a:r>
            <a:endParaRPr lang="de-DE" sz="7200">
              <a:latin typeface="Arial Narrow" pitchFamily="34" charset="0"/>
            </a:endParaRPr>
          </a:p>
          <a:p>
            <a:pPr eaLnBrk="0" hangingPunct="0">
              <a:lnSpc>
                <a:spcPct val="135000"/>
              </a:lnSpc>
            </a:pPr>
            <a:r>
              <a:rPr lang="de-DE" sz="3200" b="1">
                <a:latin typeface="Arial Narrow" pitchFamily="34" charset="0"/>
              </a:rPr>
              <a:t>noch</a:t>
            </a:r>
            <a:r>
              <a:rPr lang="de-DE" sz="5400">
                <a:latin typeface="Arial Narrow" pitchFamily="34" charset="0"/>
              </a:rPr>
              <a:t> </a:t>
            </a:r>
          </a:p>
          <a:p>
            <a:pPr eaLnBrk="0" hangingPunct="0">
              <a:lnSpc>
                <a:spcPct val="135000"/>
              </a:lnSpc>
            </a:pPr>
            <a:endParaRPr lang="de-DE" sz="2000" b="1">
              <a:latin typeface="Arial Narrow" pitchFamily="34" charset="0"/>
            </a:endParaRPr>
          </a:p>
          <a:p>
            <a:pPr eaLnBrk="0" hangingPunct="0">
              <a:lnSpc>
                <a:spcPct val="135000"/>
              </a:lnSpc>
            </a:pPr>
            <a:r>
              <a:rPr lang="de-DE" sz="2000" b="1">
                <a:latin typeface="Arial Narrow" pitchFamily="34" charset="0"/>
              </a:rPr>
              <a:t>lesen ?</a:t>
            </a:r>
          </a:p>
        </p:txBody>
      </p:sp>
      <p:sp>
        <p:nvSpPr>
          <p:cNvPr id="4101" name="Text Box 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Altersichtigkeit</a:t>
            </a:r>
          </a:p>
        </p:txBody>
      </p:sp>
      <p:sp>
        <p:nvSpPr>
          <p:cNvPr id="4102" name="Line 5"/>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4103" name="Grafik 7" descr="EON_Logo_2011.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804025" y="6383338"/>
            <a:ext cx="2000250" cy="179387"/>
          </a:xfrm>
          <a:prstGeom prst="rect">
            <a:avLst/>
          </a:prstGeom>
          <a:noFill/>
          <a:ln w="9525">
            <a:noFill/>
            <a:miter lim="800000"/>
            <a:headEnd/>
            <a:tailEnd/>
          </a:ln>
        </p:spPr>
      </p:pic>
    </p:spTree>
  </p:cSld>
  <p:clrMapOvr>
    <a:masterClrMapping/>
  </p:clrMapOvr>
  <p:transition advTm="34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325438" y="304800"/>
            <a:ext cx="5419725" cy="457200"/>
          </a:xfrm>
          <a:prstGeom prst="rect">
            <a:avLst/>
          </a:prstGeom>
          <a:noFill/>
          <a:ln w="9525">
            <a:noFill/>
            <a:miter lim="800000"/>
            <a:headEnd/>
            <a:tailEnd/>
          </a:ln>
        </p:spPr>
        <p:txBody>
          <a:bodyPr wrap="none" lIns="90000" tIns="46800" rIns="90000" bIns="46800">
            <a:spAutoFit/>
          </a:bodyPr>
          <a:lstStyle/>
          <a:p>
            <a:pPr algn="l"/>
            <a:r>
              <a:rPr lang="de-DE" sz="2400" b="1">
                <a:latin typeface="Arial Narrow" pitchFamily="34" charset="0"/>
              </a:rPr>
              <a:t>Kantenfiltervorhänger mit Polarisationsfilter</a:t>
            </a:r>
            <a:endParaRPr lang="de-DE" sz="1200" b="1">
              <a:latin typeface="Arial Narrow" pitchFamily="34" charset="0"/>
            </a:endParaRPr>
          </a:p>
        </p:txBody>
      </p:sp>
      <p:pic>
        <p:nvPicPr>
          <p:cNvPr id="3076" name="Picture 3" descr="neu 1662450 P"/>
          <p:cNvPicPr>
            <a:picLocks noChangeAspect="1" noChangeArrowheads="1"/>
          </p:cNvPicPr>
          <p:nvPr/>
        </p:nvPicPr>
        <p:blipFill>
          <a:blip r:embed="rId3" cstate="print">
            <a:lum contrast="12000"/>
          </a:blip>
          <a:srcRect/>
          <a:stretch>
            <a:fillRect/>
          </a:stretch>
        </p:blipFill>
        <p:spPr bwMode="auto">
          <a:xfrm>
            <a:off x="1041400" y="1370013"/>
            <a:ext cx="2768600" cy="1296987"/>
          </a:xfrm>
          <a:prstGeom prst="rect">
            <a:avLst/>
          </a:prstGeom>
          <a:noFill/>
          <a:ln w="9525">
            <a:noFill/>
            <a:miter lim="800000"/>
            <a:headEnd/>
            <a:tailEnd/>
          </a:ln>
        </p:spPr>
      </p:pic>
      <p:graphicFrame>
        <p:nvGraphicFramePr>
          <p:cNvPr id="3074" name="Object 4"/>
          <p:cNvGraphicFramePr>
            <a:graphicFrameLocks noChangeAspect="1"/>
          </p:cNvGraphicFramePr>
          <p:nvPr/>
        </p:nvGraphicFramePr>
        <p:xfrm>
          <a:off x="1041400" y="2973388"/>
          <a:ext cx="2768600" cy="1295400"/>
        </p:xfrm>
        <a:graphic>
          <a:graphicData uri="http://schemas.openxmlformats.org/presentationml/2006/ole">
            <p:oleObj spid="_x0000_s33794" name="Grafik" r:id="rId4" imgW="2768777" imgH="1296703" progId="Word.Picture.8">
              <p:embed/>
            </p:oleObj>
          </a:graphicData>
        </a:graphic>
      </p:graphicFrame>
      <p:pic>
        <p:nvPicPr>
          <p:cNvPr id="3077" name="Picture 5" descr="neu 1662527 P"/>
          <p:cNvPicPr>
            <a:picLocks noChangeAspect="1" noChangeArrowheads="1"/>
          </p:cNvPicPr>
          <p:nvPr/>
        </p:nvPicPr>
        <p:blipFill>
          <a:blip r:embed="rId5" cstate="print">
            <a:lum bright="-6000" contrast="12000"/>
          </a:blip>
          <a:srcRect/>
          <a:stretch>
            <a:fillRect/>
          </a:stretch>
        </p:blipFill>
        <p:spPr bwMode="auto">
          <a:xfrm>
            <a:off x="5308600" y="1370013"/>
            <a:ext cx="2768600" cy="1296987"/>
          </a:xfrm>
          <a:prstGeom prst="rect">
            <a:avLst/>
          </a:prstGeom>
          <a:noFill/>
          <a:ln w="9525">
            <a:noFill/>
            <a:miter lim="800000"/>
            <a:headEnd/>
            <a:tailEnd/>
          </a:ln>
        </p:spPr>
      </p:pic>
      <p:pic>
        <p:nvPicPr>
          <p:cNvPr id="3078" name="Picture 6" descr="neu 1662550 P"/>
          <p:cNvPicPr>
            <a:picLocks noChangeAspect="1" noChangeArrowheads="1"/>
          </p:cNvPicPr>
          <p:nvPr/>
        </p:nvPicPr>
        <p:blipFill>
          <a:blip r:embed="rId6" cstate="print">
            <a:lum bright="-12000" contrast="24000"/>
          </a:blip>
          <a:srcRect/>
          <a:stretch>
            <a:fillRect/>
          </a:stretch>
        </p:blipFill>
        <p:spPr bwMode="auto">
          <a:xfrm>
            <a:off x="5308600" y="2971800"/>
            <a:ext cx="2768600" cy="1296988"/>
          </a:xfrm>
          <a:prstGeom prst="rect">
            <a:avLst/>
          </a:prstGeom>
          <a:noFill/>
          <a:ln w="9525">
            <a:noFill/>
            <a:miter lim="800000"/>
            <a:headEnd/>
            <a:tailEnd/>
          </a:ln>
        </p:spPr>
      </p:pic>
      <p:sp>
        <p:nvSpPr>
          <p:cNvPr id="3079" name="Text Box 7"/>
          <p:cNvSpPr txBox="1">
            <a:spLocks noChangeArrowheads="1"/>
          </p:cNvSpPr>
          <p:nvPr/>
        </p:nvSpPr>
        <p:spPr bwMode="auto">
          <a:xfrm>
            <a:off x="682625" y="2544763"/>
            <a:ext cx="612775" cy="274637"/>
          </a:xfrm>
          <a:prstGeom prst="rect">
            <a:avLst/>
          </a:prstGeom>
          <a:noFill/>
          <a:ln w="9525">
            <a:noFill/>
            <a:miter lim="800000"/>
            <a:headEnd/>
            <a:tailEnd/>
          </a:ln>
        </p:spPr>
        <p:txBody>
          <a:bodyPr wrap="none" lIns="90000" tIns="46800" rIns="90000" bIns="46800">
            <a:spAutoFit/>
          </a:bodyPr>
          <a:lstStyle/>
          <a:p>
            <a:pPr algn="l"/>
            <a:r>
              <a:rPr lang="de-DE" sz="1200" b="1">
                <a:latin typeface="Arial Narrow" pitchFamily="34" charset="0"/>
              </a:rPr>
              <a:t>450 nm</a:t>
            </a:r>
          </a:p>
        </p:txBody>
      </p:sp>
      <p:sp>
        <p:nvSpPr>
          <p:cNvPr id="3080" name="Text Box 8"/>
          <p:cNvSpPr txBox="1">
            <a:spLocks noChangeArrowheads="1"/>
          </p:cNvSpPr>
          <p:nvPr/>
        </p:nvSpPr>
        <p:spPr bwMode="auto">
          <a:xfrm>
            <a:off x="685800" y="4146550"/>
            <a:ext cx="612775" cy="274638"/>
          </a:xfrm>
          <a:prstGeom prst="rect">
            <a:avLst/>
          </a:prstGeom>
          <a:noFill/>
          <a:ln w="9525">
            <a:noFill/>
            <a:miter lim="800000"/>
            <a:headEnd/>
            <a:tailEnd/>
          </a:ln>
        </p:spPr>
        <p:txBody>
          <a:bodyPr wrap="none" lIns="90000" tIns="46800" rIns="90000" bIns="46800">
            <a:spAutoFit/>
          </a:bodyPr>
          <a:lstStyle/>
          <a:p>
            <a:pPr algn="l"/>
            <a:r>
              <a:rPr lang="de-DE" sz="1200" b="1">
                <a:latin typeface="Arial Narrow" pitchFamily="34" charset="0"/>
              </a:rPr>
              <a:t>511 nm</a:t>
            </a:r>
          </a:p>
        </p:txBody>
      </p:sp>
      <p:sp>
        <p:nvSpPr>
          <p:cNvPr id="3081" name="Text Box 9"/>
          <p:cNvSpPr txBox="1">
            <a:spLocks noChangeArrowheads="1"/>
          </p:cNvSpPr>
          <p:nvPr/>
        </p:nvSpPr>
        <p:spPr bwMode="auto">
          <a:xfrm>
            <a:off x="4953000" y="2590800"/>
            <a:ext cx="612775" cy="274638"/>
          </a:xfrm>
          <a:prstGeom prst="rect">
            <a:avLst/>
          </a:prstGeom>
          <a:noFill/>
          <a:ln w="9525">
            <a:noFill/>
            <a:miter lim="800000"/>
            <a:headEnd/>
            <a:tailEnd/>
          </a:ln>
        </p:spPr>
        <p:txBody>
          <a:bodyPr wrap="none" lIns="90000" tIns="46800" rIns="90000" bIns="46800">
            <a:spAutoFit/>
          </a:bodyPr>
          <a:lstStyle/>
          <a:p>
            <a:pPr algn="l"/>
            <a:r>
              <a:rPr lang="de-DE" sz="1200" b="1">
                <a:latin typeface="Arial Narrow" pitchFamily="34" charset="0"/>
              </a:rPr>
              <a:t>527 nm</a:t>
            </a:r>
          </a:p>
        </p:txBody>
      </p:sp>
      <p:sp>
        <p:nvSpPr>
          <p:cNvPr id="3082" name="Text Box 10"/>
          <p:cNvSpPr txBox="1">
            <a:spLocks noChangeArrowheads="1"/>
          </p:cNvSpPr>
          <p:nvPr/>
        </p:nvSpPr>
        <p:spPr bwMode="auto">
          <a:xfrm>
            <a:off x="4953000" y="4192588"/>
            <a:ext cx="612775" cy="274637"/>
          </a:xfrm>
          <a:prstGeom prst="rect">
            <a:avLst/>
          </a:prstGeom>
          <a:noFill/>
          <a:ln w="9525">
            <a:noFill/>
            <a:miter lim="800000"/>
            <a:headEnd/>
            <a:tailEnd/>
          </a:ln>
        </p:spPr>
        <p:txBody>
          <a:bodyPr wrap="none" lIns="90000" tIns="46800" rIns="90000" bIns="46800">
            <a:spAutoFit/>
          </a:bodyPr>
          <a:lstStyle/>
          <a:p>
            <a:pPr algn="l"/>
            <a:r>
              <a:rPr lang="de-DE" sz="1200" b="1">
                <a:latin typeface="Arial Narrow" pitchFamily="34" charset="0"/>
              </a:rPr>
              <a:t>550 nm</a:t>
            </a:r>
          </a:p>
        </p:txBody>
      </p:sp>
      <p:sp>
        <p:nvSpPr>
          <p:cNvPr id="3083" name="Text Box 16"/>
          <p:cNvSpPr txBox="1">
            <a:spLocks noChangeArrowheads="1"/>
          </p:cNvSpPr>
          <p:nvPr/>
        </p:nvSpPr>
        <p:spPr bwMode="auto">
          <a:xfrm>
            <a:off x="-252413" y="4648200"/>
            <a:ext cx="9396413" cy="1190625"/>
          </a:xfrm>
          <a:prstGeom prst="rect">
            <a:avLst/>
          </a:prstGeom>
          <a:noFill/>
          <a:ln w="9525">
            <a:noFill/>
            <a:miter lim="800000"/>
            <a:headEnd/>
            <a:tailEnd/>
          </a:ln>
        </p:spPr>
        <p:txBody>
          <a:bodyPr>
            <a:spAutoFit/>
          </a:bodyPr>
          <a:lstStyle/>
          <a:p>
            <a:pPr lvl="2" algn="l">
              <a:buFont typeface="Wingdings" pitchFamily="2" charset="2"/>
              <a:buChar char="Ÿ"/>
            </a:pPr>
            <a:r>
              <a:rPr lang="de-DE" sz="1800">
                <a:latin typeface="Arial" charset="0"/>
              </a:rPr>
              <a:t>Kontrastmindernde Wetterbedingungen (Regen, Bewölkung, Sonnenstrahlen, ...)</a:t>
            </a:r>
          </a:p>
          <a:p>
            <a:pPr lvl="2" algn="l">
              <a:buFont typeface="Wingdings" pitchFamily="2" charset="2"/>
              <a:buChar char="Ÿ"/>
            </a:pPr>
            <a:r>
              <a:rPr lang="de-DE" sz="1800">
                <a:latin typeface="Arial" charset="0"/>
              </a:rPr>
              <a:t>Computerarbeit</a:t>
            </a:r>
          </a:p>
          <a:p>
            <a:pPr lvl="2" algn="l">
              <a:buFont typeface="Wingdings" pitchFamily="2" charset="2"/>
              <a:buChar char="Ÿ"/>
            </a:pPr>
            <a:r>
              <a:rPr lang="de-DE" sz="1800">
                <a:latin typeface="Arial" charset="0"/>
              </a:rPr>
              <a:t>Blendempfindlichkeit</a:t>
            </a:r>
          </a:p>
          <a:p>
            <a:pPr lvl="2" algn="l">
              <a:buFont typeface="Wingdings" pitchFamily="2" charset="2"/>
              <a:buChar char="Ÿ"/>
            </a:pPr>
            <a:r>
              <a:rPr lang="de-DE" sz="1800">
                <a:latin typeface="Arial" charset="0"/>
              </a:rPr>
              <a:t>Reflexminderung an reflektierenden Oberflächen durch integrierten Polfilter</a:t>
            </a:r>
          </a:p>
        </p:txBody>
      </p:sp>
      <p:sp>
        <p:nvSpPr>
          <p:cNvPr id="3084" name="Line 18"/>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325438" y="304800"/>
            <a:ext cx="3173412" cy="457200"/>
          </a:xfrm>
          <a:prstGeom prst="rect">
            <a:avLst/>
          </a:prstGeom>
          <a:noFill/>
          <a:ln w="9525">
            <a:noFill/>
            <a:miter lim="800000"/>
            <a:headEnd/>
            <a:tailEnd/>
          </a:ln>
        </p:spPr>
        <p:txBody>
          <a:bodyPr wrap="none" lIns="90000" tIns="46800" rIns="90000" bIns="46800">
            <a:spAutoFit/>
          </a:bodyPr>
          <a:lstStyle/>
          <a:p>
            <a:pPr algn="l"/>
            <a:r>
              <a:rPr lang="de-DE" sz="2400" b="1">
                <a:latin typeface="Arial Narrow" pitchFamily="34" charset="0"/>
              </a:rPr>
              <a:t>Die bessere Sonnenbrille</a:t>
            </a:r>
            <a:endParaRPr lang="de-DE" sz="1200" b="1">
              <a:latin typeface="Arial Narrow" pitchFamily="34" charset="0"/>
            </a:endParaRPr>
          </a:p>
        </p:txBody>
      </p:sp>
      <p:sp>
        <p:nvSpPr>
          <p:cNvPr id="15363" name="Line 8"/>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5364" name="Picture 11" descr="image_Herrenbrille-klein"/>
          <p:cNvPicPr>
            <a:picLocks noChangeAspect="1" noChangeArrowheads="1"/>
          </p:cNvPicPr>
          <p:nvPr/>
        </p:nvPicPr>
        <p:blipFill>
          <a:blip r:embed="rId2" cstate="print"/>
          <a:srcRect/>
          <a:stretch>
            <a:fillRect/>
          </a:stretch>
        </p:blipFill>
        <p:spPr bwMode="auto">
          <a:xfrm>
            <a:off x="5076825" y="2921000"/>
            <a:ext cx="3559175" cy="2505075"/>
          </a:xfrm>
          <a:prstGeom prst="rect">
            <a:avLst/>
          </a:prstGeom>
          <a:noFill/>
          <a:ln w="9525">
            <a:noFill/>
            <a:miter lim="800000"/>
            <a:headEnd/>
            <a:tailEnd/>
          </a:ln>
        </p:spPr>
      </p:pic>
      <p:sp>
        <p:nvSpPr>
          <p:cNvPr id="15365" name="Rectangle 13"/>
          <p:cNvSpPr>
            <a:spLocks noChangeArrowheads="1"/>
          </p:cNvSpPr>
          <p:nvPr/>
        </p:nvSpPr>
        <p:spPr bwMode="auto">
          <a:xfrm>
            <a:off x="395288" y="1471613"/>
            <a:ext cx="8064500" cy="1525587"/>
          </a:xfrm>
          <a:prstGeom prst="rect">
            <a:avLst/>
          </a:prstGeom>
          <a:noFill/>
          <a:ln w="9525">
            <a:noFill/>
            <a:miter lim="800000"/>
            <a:headEnd/>
            <a:tailEnd/>
          </a:ln>
        </p:spPr>
        <p:txBody>
          <a:bodyPr>
            <a:spAutoFit/>
          </a:bodyPr>
          <a:lstStyle/>
          <a:p>
            <a:pPr algn="l"/>
            <a:r>
              <a:rPr lang="de-DE" sz="2000" b="1">
                <a:latin typeface="Arial Narrow" pitchFamily="34" charset="0"/>
              </a:rPr>
              <a:t>Erholung für Ihre Augen, mehr als eine Sonnenbrille</a:t>
            </a:r>
          </a:p>
          <a:p>
            <a:pPr algn="l"/>
            <a:endParaRPr lang="de-DE" sz="2000" b="1">
              <a:latin typeface="Arial Narrow" pitchFamily="34" charset="0"/>
            </a:endParaRPr>
          </a:p>
          <a:p>
            <a:pPr algn="l"/>
            <a:r>
              <a:rPr lang="de-DE" sz="1800">
                <a:latin typeface="Arial Narrow" pitchFamily="34" charset="0"/>
              </a:rPr>
              <a:t>- schützt die Sehzellen Ihrer Augen </a:t>
            </a:r>
          </a:p>
          <a:p>
            <a:pPr algn="l"/>
            <a:r>
              <a:rPr lang="de-DE" sz="1800">
                <a:latin typeface="Arial Narrow" pitchFamily="34" charset="0"/>
              </a:rPr>
              <a:t>- das Sehen wird wieder klarer und kontrastreicher</a:t>
            </a:r>
          </a:p>
          <a:p>
            <a:pPr algn="l"/>
            <a:r>
              <a:rPr lang="de-DE" sz="1800">
                <a:latin typeface="Arial Narrow" pitchFamily="34" charset="0"/>
              </a:rPr>
              <a:t>- Blendung von oben, unten und von der Seite wird verhindert </a:t>
            </a:r>
          </a:p>
        </p:txBody>
      </p:sp>
      <p:sp>
        <p:nvSpPr>
          <p:cNvPr id="15366" name="Rectangle 14"/>
          <p:cNvSpPr>
            <a:spLocks noChangeArrowheads="1"/>
          </p:cNvSpPr>
          <p:nvPr/>
        </p:nvSpPr>
        <p:spPr bwMode="auto">
          <a:xfrm>
            <a:off x="539750" y="3933825"/>
            <a:ext cx="4464050" cy="1754326"/>
          </a:xfrm>
          <a:prstGeom prst="rect">
            <a:avLst/>
          </a:prstGeom>
          <a:noFill/>
          <a:ln w="9525">
            <a:noFill/>
            <a:miter lim="800000"/>
            <a:headEnd/>
            <a:tailEnd/>
          </a:ln>
        </p:spPr>
        <p:txBody>
          <a:bodyPr>
            <a:spAutoFit/>
          </a:bodyPr>
          <a:lstStyle/>
          <a:p>
            <a:pPr algn="l"/>
            <a:r>
              <a:rPr lang="de-DE" sz="1800" dirty="0">
                <a:latin typeface="Arial Narrow" pitchFamily="34" charset="0"/>
              </a:rPr>
              <a:t>Seitenschutz durch getönte Seitengläser</a:t>
            </a:r>
          </a:p>
          <a:p>
            <a:pPr algn="l"/>
            <a:r>
              <a:rPr lang="de-DE" sz="1800" dirty="0">
                <a:latin typeface="Arial Narrow" pitchFamily="34" charset="0"/>
              </a:rPr>
              <a:t>Belüftungsschlitze</a:t>
            </a:r>
          </a:p>
          <a:p>
            <a:pPr algn="l"/>
            <a:r>
              <a:rPr lang="de-DE" sz="1800" dirty="0">
                <a:latin typeface="Arial Narrow" pitchFamily="34" charset="0"/>
              </a:rPr>
              <a:t>Obere Innenseite </a:t>
            </a:r>
            <a:r>
              <a:rPr lang="de-DE" sz="1800" dirty="0" smtClean="0">
                <a:latin typeface="Arial Narrow" pitchFamily="34" charset="0"/>
              </a:rPr>
              <a:t>geschwärzt</a:t>
            </a:r>
          </a:p>
          <a:p>
            <a:pPr algn="l"/>
            <a:endParaRPr lang="de-DE" sz="1800" dirty="0" smtClean="0">
              <a:latin typeface="Arial Narrow" pitchFamily="34" charset="0"/>
            </a:endParaRPr>
          </a:p>
          <a:p>
            <a:pPr algn="l"/>
            <a:r>
              <a:rPr lang="de-DE" sz="1800" dirty="0" smtClean="0">
                <a:latin typeface="Arial Narrow" pitchFamily="34" charset="0"/>
              </a:rPr>
              <a:t>Diese Brillen erhalten Sie auch als Überbrillen – über die eigene Brille.</a:t>
            </a:r>
            <a:endParaRPr lang="en-US" sz="1800" dirty="0">
              <a:latin typeface="Arial Narrow"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5123" name="Text Box 3"/>
          <p:cNvSpPr txBox="1">
            <a:spLocks noChangeArrowheads="1"/>
          </p:cNvSpPr>
          <p:nvPr/>
        </p:nvSpPr>
        <p:spPr bwMode="auto">
          <a:xfrm>
            <a:off x="900113" y="1052513"/>
            <a:ext cx="1384300" cy="396875"/>
          </a:xfrm>
          <a:prstGeom prst="rect">
            <a:avLst/>
          </a:prstGeom>
          <a:noFill/>
          <a:ln w="9525">
            <a:noFill/>
            <a:miter lim="800000"/>
            <a:headEnd/>
            <a:tailEnd/>
          </a:ln>
        </p:spPr>
        <p:txBody>
          <a:bodyPr wrap="none" lIns="90000" tIns="46800" rIns="90000" bIns="46800">
            <a:spAutoFit/>
          </a:bodyPr>
          <a:lstStyle/>
          <a:p>
            <a:pPr algn="l" eaLnBrk="0" hangingPunct="0"/>
            <a:r>
              <a:rPr lang="de-DE" sz="2000" b="1">
                <a:latin typeface="Arial Narrow" pitchFamily="34" charset="0"/>
              </a:rPr>
              <a:t>Sehvorgang</a:t>
            </a:r>
          </a:p>
        </p:txBody>
      </p:sp>
      <p:sp>
        <p:nvSpPr>
          <p:cNvPr id="5124" name="Text Box 6"/>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Makuladegeneration</a:t>
            </a:r>
          </a:p>
        </p:txBody>
      </p:sp>
      <p:pic>
        <p:nvPicPr>
          <p:cNvPr id="5125" name="Picture 8" descr="Makuladegeneration+Fotoapparat"/>
          <p:cNvPicPr>
            <a:picLocks noChangeAspect="1" noChangeArrowheads="1"/>
          </p:cNvPicPr>
          <p:nvPr/>
        </p:nvPicPr>
        <p:blipFill>
          <a:blip r:embed="rId2" cstate="print"/>
          <a:srcRect/>
          <a:stretch>
            <a:fillRect/>
          </a:stretch>
        </p:blipFill>
        <p:spPr bwMode="auto">
          <a:xfrm>
            <a:off x="1258888" y="2492375"/>
            <a:ext cx="6191250" cy="2324100"/>
          </a:xfrm>
          <a:prstGeom prst="rect">
            <a:avLst/>
          </a:prstGeom>
          <a:noFill/>
          <a:ln w="9525">
            <a:noFill/>
            <a:miter lim="800000"/>
            <a:headEnd/>
            <a:tailEnd/>
          </a:ln>
        </p:spPr>
      </p:pic>
      <p:sp>
        <p:nvSpPr>
          <p:cNvPr id="5126" name="Line 10"/>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68313" y="836613"/>
            <a:ext cx="1308100" cy="366712"/>
          </a:xfrm>
          <a:prstGeom prst="rect">
            <a:avLst/>
          </a:prstGeom>
          <a:noFill/>
          <a:ln w="9525">
            <a:noFill/>
            <a:miter lim="800000"/>
            <a:headEnd/>
            <a:tailEnd/>
          </a:ln>
        </p:spPr>
        <p:txBody>
          <a:bodyPr wrap="none" lIns="90000" tIns="46800" rIns="90000" bIns="46800">
            <a:spAutoFit/>
          </a:bodyPr>
          <a:lstStyle/>
          <a:p>
            <a:pPr algn="l" eaLnBrk="0" hangingPunct="0"/>
            <a:r>
              <a:rPr lang="de-DE" sz="1800" b="1">
                <a:latin typeface="Arial Narrow" pitchFamily="34" charset="0"/>
              </a:rPr>
              <a:t>Seheindruck</a:t>
            </a:r>
          </a:p>
        </p:txBody>
      </p:sp>
      <p:sp>
        <p:nvSpPr>
          <p:cNvPr id="6147" name="Text Box 5"/>
          <p:cNvSpPr txBox="1">
            <a:spLocks noChangeArrowheads="1"/>
          </p:cNvSpPr>
          <p:nvPr/>
        </p:nvSpPr>
        <p:spPr bwMode="auto">
          <a:xfrm>
            <a:off x="4343400" y="1676400"/>
            <a:ext cx="3886200" cy="336550"/>
          </a:xfrm>
          <a:prstGeom prst="rect">
            <a:avLst/>
          </a:prstGeom>
          <a:noFill/>
          <a:ln w="9525">
            <a:noFill/>
            <a:miter lim="800000"/>
            <a:headEnd/>
            <a:tailEnd/>
          </a:ln>
        </p:spPr>
        <p:txBody>
          <a:bodyPr lIns="90000" tIns="46800" rIns="90000" bIns="46800">
            <a:spAutoFit/>
          </a:bodyPr>
          <a:lstStyle/>
          <a:p>
            <a:pPr algn="l" eaLnBrk="0" hangingPunct="0"/>
            <a:endParaRPr lang="de-DE" sz="1600">
              <a:latin typeface="Arial Narrow" pitchFamily="34" charset="0"/>
            </a:endParaRPr>
          </a:p>
        </p:txBody>
      </p:sp>
      <p:sp>
        <p:nvSpPr>
          <p:cNvPr id="6148" name="Text Box 11"/>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dirty="0">
                <a:solidFill>
                  <a:schemeClr val="tx2"/>
                </a:solidFill>
                <a:latin typeface="Arial Narrow" pitchFamily="34" charset="0"/>
              </a:rPr>
              <a:t>Makuladegeneration</a:t>
            </a:r>
          </a:p>
        </p:txBody>
      </p:sp>
      <p:sp>
        <p:nvSpPr>
          <p:cNvPr id="6150" name="Line 15"/>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
        <p:nvSpPr>
          <p:cNvPr id="7" name="Rechteck 6"/>
          <p:cNvSpPr/>
          <p:nvPr/>
        </p:nvSpPr>
        <p:spPr>
          <a:xfrm>
            <a:off x="1187624" y="1268760"/>
            <a:ext cx="6840760" cy="3170099"/>
          </a:xfrm>
          <a:prstGeom prst="rect">
            <a:avLst/>
          </a:prstGeom>
        </p:spPr>
        <p:txBody>
          <a:bodyPr wrap="square">
            <a:spAutoFit/>
          </a:bodyPr>
          <a:lstStyle/>
          <a:p>
            <a:r>
              <a:rPr lang="de-DE" sz="2000" dirty="0" smtClean="0">
                <a:latin typeface="+mn-lt"/>
              </a:rPr>
              <a:t>Die Alterssichtigkeit entsteht durch den Verlust der Anpassungsfähigkeit des Auges an nahe Objekte und beginnt zumeist im fünften Lebensjahrzehnt. Im höheren Alter brauchen 95 Prozent aller Menschen zumindest zum Lesen eine Brille. Die Alterssichtigkeit verstärkt sich kontinuierlich, sodass der Korrektionswert der zunächst passenden Brillengläser nicht mehr ausreicht. Da sich die Verschlechterung allmählich vollzieht, wird sie von vielen Menschen gar nicht bemerkt. Sie bekommen vielleicht nur öfter Kopfschmerzen oder verlieren die Lust am Lesen.</a:t>
            </a:r>
            <a:endParaRPr lang="de-DE" sz="2000" dirty="0">
              <a:latin typeface="+mn-lt"/>
            </a:endParaRPr>
          </a:p>
        </p:txBody>
      </p:sp>
      <p:sp>
        <p:nvSpPr>
          <p:cNvPr id="8" name="Ellipse 7"/>
          <p:cNvSpPr/>
          <p:nvPr/>
        </p:nvSpPr>
        <p:spPr bwMode="auto">
          <a:xfrm>
            <a:off x="5004048" y="2276872"/>
            <a:ext cx="1008112" cy="57606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Times New Roman" pitchFamily="18" charset="0"/>
            </a:endParaRPr>
          </a:p>
        </p:txBody>
      </p:sp>
      <p:sp>
        <p:nvSpPr>
          <p:cNvPr id="10" name="Freihandform 9"/>
          <p:cNvSpPr/>
          <p:nvPr/>
        </p:nvSpPr>
        <p:spPr bwMode="auto">
          <a:xfrm>
            <a:off x="4860032" y="2204864"/>
            <a:ext cx="637406" cy="475703"/>
          </a:xfrm>
          <a:custGeom>
            <a:avLst/>
            <a:gdLst>
              <a:gd name="connsiteX0" fmla="*/ 76200 w 419100"/>
              <a:gd name="connsiteY0" fmla="*/ 86691 h 467691"/>
              <a:gd name="connsiteX1" fmla="*/ 76200 w 419100"/>
              <a:gd name="connsiteY1" fmla="*/ 86691 h 467691"/>
              <a:gd name="connsiteX2" fmla="*/ 38100 w 419100"/>
              <a:gd name="connsiteY2" fmla="*/ 258141 h 467691"/>
              <a:gd name="connsiteX3" fmla="*/ 0 w 419100"/>
              <a:gd name="connsiteY3" fmla="*/ 372441 h 467691"/>
              <a:gd name="connsiteX4" fmla="*/ 57150 w 419100"/>
              <a:gd name="connsiteY4" fmla="*/ 429591 h 467691"/>
              <a:gd name="connsiteX5" fmla="*/ 190500 w 419100"/>
              <a:gd name="connsiteY5" fmla="*/ 467691 h 467691"/>
              <a:gd name="connsiteX6" fmla="*/ 266700 w 419100"/>
              <a:gd name="connsiteY6" fmla="*/ 448641 h 467691"/>
              <a:gd name="connsiteX7" fmla="*/ 323850 w 419100"/>
              <a:gd name="connsiteY7" fmla="*/ 372441 h 467691"/>
              <a:gd name="connsiteX8" fmla="*/ 400050 w 419100"/>
              <a:gd name="connsiteY8" fmla="*/ 239091 h 467691"/>
              <a:gd name="connsiteX9" fmla="*/ 419100 w 419100"/>
              <a:gd name="connsiteY9" fmla="*/ 181941 h 467691"/>
              <a:gd name="connsiteX10" fmla="*/ 381000 w 419100"/>
              <a:gd name="connsiteY10" fmla="*/ 67641 h 467691"/>
              <a:gd name="connsiteX11" fmla="*/ 342900 w 419100"/>
              <a:gd name="connsiteY11" fmla="*/ 10491 h 467691"/>
              <a:gd name="connsiteX12" fmla="*/ 152400 w 419100"/>
              <a:gd name="connsiteY12" fmla="*/ 29541 h 467691"/>
              <a:gd name="connsiteX13" fmla="*/ 114300 w 419100"/>
              <a:gd name="connsiteY13" fmla="*/ 124791 h 467691"/>
              <a:gd name="connsiteX14" fmla="*/ 76200 w 419100"/>
              <a:gd name="connsiteY14" fmla="*/ 162891 h 46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100" h="467691">
                <a:moveTo>
                  <a:pt x="76200" y="86691"/>
                </a:moveTo>
                <a:lnTo>
                  <a:pt x="76200" y="86691"/>
                </a:lnTo>
                <a:cubicBezTo>
                  <a:pt x="63500" y="143841"/>
                  <a:pt x="53185" y="201574"/>
                  <a:pt x="38100" y="258141"/>
                </a:cubicBezTo>
                <a:cubicBezTo>
                  <a:pt x="27752" y="296946"/>
                  <a:pt x="0" y="372441"/>
                  <a:pt x="0" y="372441"/>
                </a:cubicBezTo>
                <a:cubicBezTo>
                  <a:pt x="19050" y="391491"/>
                  <a:pt x="34734" y="414647"/>
                  <a:pt x="57150" y="429591"/>
                </a:cubicBezTo>
                <a:cubicBezTo>
                  <a:pt x="73548" y="440523"/>
                  <a:pt x="180339" y="465151"/>
                  <a:pt x="190500" y="467691"/>
                </a:cubicBezTo>
                <a:cubicBezTo>
                  <a:pt x="215900" y="461341"/>
                  <a:pt x="245395" y="463859"/>
                  <a:pt x="266700" y="448641"/>
                </a:cubicBezTo>
                <a:cubicBezTo>
                  <a:pt x="292536" y="430187"/>
                  <a:pt x="305396" y="398277"/>
                  <a:pt x="323850" y="372441"/>
                </a:cubicBezTo>
                <a:cubicBezTo>
                  <a:pt x="358014" y="324612"/>
                  <a:pt x="376132" y="294901"/>
                  <a:pt x="400050" y="239091"/>
                </a:cubicBezTo>
                <a:cubicBezTo>
                  <a:pt x="407960" y="220634"/>
                  <a:pt x="412750" y="200991"/>
                  <a:pt x="419100" y="181941"/>
                </a:cubicBezTo>
                <a:cubicBezTo>
                  <a:pt x="406400" y="143841"/>
                  <a:pt x="397311" y="104341"/>
                  <a:pt x="381000" y="67641"/>
                </a:cubicBezTo>
                <a:cubicBezTo>
                  <a:pt x="371701" y="46719"/>
                  <a:pt x="365484" y="14255"/>
                  <a:pt x="342900" y="10491"/>
                </a:cubicBezTo>
                <a:cubicBezTo>
                  <a:pt x="279952" y="0"/>
                  <a:pt x="215900" y="23191"/>
                  <a:pt x="152400" y="29541"/>
                </a:cubicBezTo>
                <a:cubicBezTo>
                  <a:pt x="107255" y="97258"/>
                  <a:pt x="114300" y="63796"/>
                  <a:pt x="114300" y="124791"/>
                </a:cubicBezTo>
                <a:lnTo>
                  <a:pt x="76200" y="162891"/>
                </a:lnTo>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Times New Roman" pitchFamily="18" charset="0"/>
            </a:endParaRPr>
          </a:p>
        </p:txBody>
      </p:sp>
      <p:sp>
        <p:nvSpPr>
          <p:cNvPr id="11" name="Freihandform 10"/>
          <p:cNvSpPr/>
          <p:nvPr/>
        </p:nvSpPr>
        <p:spPr bwMode="auto">
          <a:xfrm>
            <a:off x="3707904" y="2564904"/>
            <a:ext cx="637406" cy="475703"/>
          </a:xfrm>
          <a:custGeom>
            <a:avLst/>
            <a:gdLst>
              <a:gd name="connsiteX0" fmla="*/ 76200 w 419100"/>
              <a:gd name="connsiteY0" fmla="*/ 86691 h 467691"/>
              <a:gd name="connsiteX1" fmla="*/ 76200 w 419100"/>
              <a:gd name="connsiteY1" fmla="*/ 86691 h 467691"/>
              <a:gd name="connsiteX2" fmla="*/ 38100 w 419100"/>
              <a:gd name="connsiteY2" fmla="*/ 258141 h 467691"/>
              <a:gd name="connsiteX3" fmla="*/ 0 w 419100"/>
              <a:gd name="connsiteY3" fmla="*/ 372441 h 467691"/>
              <a:gd name="connsiteX4" fmla="*/ 57150 w 419100"/>
              <a:gd name="connsiteY4" fmla="*/ 429591 h 467691"/>
              <a:gd name="connsiteX5" fmla="*/ 190500 w 419100"/>
              <a:gd name="connsiteY5" fmla="*/ 467691 h 467691"/>
              <a:gd name="connsiteX6" fmla="*/ 266700 w 419100"/>
              <a:gd name="connsiteY6" fmla="*/ 448641 h 467691"/>
              <a:gd name="connsiteX7" fmla="*/ 323850 w 419100"/>
              <a:gd name="connsiteY7" fmla="*/ 372441 h 467691"/>
              <a:gd name="connsiteX8" fmla="*/ 400050 w 419100"/>
              <a:gd name="connsiteY8" fmla="*/ 239091 h 467691"/>
              <a:gd name="connsiteX9" fmla="*/ 419100 w 419100"/>
              <a:gd name="connsiteY9" fmla="*/ 181941 h 467691"/>
              <a:gd name="connsiteX10" fmla="*/ 381000 w 419100"/>
              <a:gd name="connsiteY10" fmla="*/ 67641 h 467691"/>
              <a:gd name="connsiteX11" fmla="*/ 342900 w 419100"/>
              <a:gd name="connsiteY11" fmla="*/ 10491 h 467691"/>
              <a:gd name="connsiteX12" fmla="*/ 152400 w 419100"/>
              <a:gd name="connsiteY12" fmla="*/ 29541 h 467691"/>
              <a:gd name="connsiteX13" fmla="*/ 114300 w 419100"/>
              <a:gd name="connsiteY13" fmla="*/ 124791 h 467691"/>
              <a:gd name="connsiteX14" fmla="*/ 76200 w 419100"/>
              <a:gd name="connsiteY14" fmla="*/ 162891 h 46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100" h="467691">
                <a:moveTo>
                  <a:pt x="76200" y="86691"/>
                </a:moveTo>
                <a:lnTo>
                  <a:pt x="76200" y="86691"/>
                </a:lnTo>
                <a:cubicBezTo>
                  <a:pt x="63500" y="143841"/>
                  <a:pt x="53185" y="201574"/>
                  <a:pt x="38100" y="258141"/>
                </a:cubicBezTo>
                <a:cubicBezTo>
                  <a:pt x="27752" y="296946"/>
                  <a:pt x="0" y="372441"/>
                  <a:pt x="0" y="372441"/>
                </a:cubicBezTo>
                <a:cubicBezTo>
                  <a:pt x="19050" y="391491"/>
                  <a:pt x="34734" y="414647"/>
                  <a:pt x="57150" y="429591"/>
                </a:cubicBezTo>
                <a:cubicBezTo>
                  <a:pt x="73548" y="440523"/>
                  <a:pt x="180339" y="465151"/>
                  <a:pt x="190500" y="467691"/>
                </a:cubicBezTo>
                <a:cubicBezTo>
                  <a:pt x="215900" y="461341"/>
                  <a:pt x="245395" y="463859"/>
                  <a:pt x="266700" y="448641"/>
                </a:cubicBezTo>
                <a:cubicBezTo>
                  <a:pt x="292536" y="430187"/>
                  <a:pt x="305396" y="398277"/>
                  <a:pt x="323850" y="372441"/>
                </a:cubicBezTo>
                <a:cubicBezTo>
                  <a:pt x="358014" y="324612"/>
                  <a:pt x="376132" y="294901"/>
                  <a:pt x="400050" y="239091"/>
                </a:cubicBezTo>
                <a:cubicBezTo>
                  <a:pt x="407960" y="220634"/>
                  <a:pt x="412750" y="200991"/>
                  <a:pt x="419100" y="181941"/>
                </a:cubicBezTo>
                <a:cubicBezTo>
                  <a:pt x="406400" y="143841"/>
                  <a:pt x="397311" y="104341"/>
                  <a:pt x="381000" y="67641"/>
                </a:cubicBezTo>
                <a:cubicBezTo>
                  <a:pt x="371701" y="46719"/>
                  <a:pt x="365484" y="14255"/>
                  <a:pt x="342900" y="10491"/>
                </a:cubicBezTo>
                <a:cubicBezTo>
                  <a:pt x="279952" y="0"/>
                  <a:pt x="215900" y="23191"/>
                  <a:pt x="152400" y="29541"/>
                </a:cubicBezTo>
                <a:cubicBezTo>
                  <a:pt x="107255" y="97258"/>
                  <a:pt x="114300" y="63796"/>
                  <a:pt x="114300" y="124791"/>
                </a:cubicBezTo>
                <a:lnTo>
                  <a:pt x="76200" y="162891"/>
                </a:lnTo>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Times New Roman" pitchFamily="18" charset="0"/>
            </a:endParaRPr>
          </a:p>
        </p:txBody>
      </p:sp>
      <p:sp>
        <p:nvSpPr>
          <p:cNvPr id="12" name="Textfeld 11"/>
          <p:cNvSpPr txBox="1"/>
          <p:nvPr/>
        </p:nvSpPr>
        <p:spPr>
          <a:xfrm>
            <a:off x="899592" y="4869160"/>
            <a:ext cx="7128792" cy="646331"/>
          </a:xfrm>
          <a:prstGeom prst="rect">
            <a:avLst/>
          </a:prstGeom>
          <a:noFill/>
        </p:spPr>
        <p:txBody>
          <a:bodyPr wrap="square" rtlCol="0">
            <a:spAutoFit/>
          </a:bodyPr>
          <a:lstStyle/>
          <a:p>
            <a:r>
              <a:rPr lang="de-DE" sz="1800" dirty="0" smtClean="0">
                <a:latin typeface="Arial Narrow" pitchFamily="34" charset="0"/>
              </a:rPr>
              <a:t>Plötzlich fehlen ein paar Buchstaben im Text, und wenn man den Kopf bewegt, fehlen auf einmal andere. Das können die ersten Anzeichen sein.</a:t>
            </a:r>
            <a:endParaRPr lang="de-DE" sz="1800" dirty="0">
              <a:latin typeface="Arial Narrow" pitchFamily="34" charset="0"/>
            </a:endParaRPr>
          </a:p>
        </p:txBody>
      </p:sp>
      <p:sp>
        <p:nvSpPr>
          <p:cNvPr id="13" name="Freihandform 12"/>
          <p:cNvSpPr/>
          <p:nvPr/>
        </p:nvSpPr>
        <p:spPr bwMode="auto">
          <a:xfrm>
            <a:off x="4716016" y="3068960"/>
            <a:ext cx="637406" cy="475703"/>
          </a:xfrm>
          <a:custGeom>
            <a:avLst/>
            <a:gdLst>
              <a:gd name="connsiteX0" fmla="*/ 76200 w 419100"/>
              <a:gd name="connsiteY0" fmla="*/ 86691 h 467691"/>
              <a:gd name="connsiteX1" fmla="*/ 76200 w 419100"/>
              <a:gd name="connsiteY1" fmla="*/ 86691 h 467691"/>
              <a:gd name="connsiteX2" fmla="*/ 38100 w 419100"/>
              <a:gd name="connsiteY2" fmla="*/ 258141 h 467691"/>
              <a:gd name="connsiteX3" fmla="*/ 0 w 419100"/>
              <a:gd name="connsiteY3" fmla="*/ 372441 h 467691"/>
              <a:gd name="connsiteX4" fmla="*/ 57150 w 419100"/>
              <a:gd name="connsiteY4" fmla="*/ 429591 h 467691"/>
              <a:gd name="connsiteX5" fmla="*/ 190500 w 419100"/>
              <a:gd name="connsiteY5" fmla="*/ 467691 h 467691"/>
              <a:gd name="connsiteX6" fmla="*/ 266700 w 419100"/>
              <a:gd name="connsiteY6" fmla="*/ 448641 h 467691"/>
              <a:gd name="connsiteX7" fmla="*/ 323850 w 419100"/>
              <a:gd name="connsiteY7" fmla="*/ 372441 h 467691"/>
              <a:gd name="connsiteX8" fmla="*/ 400050 w 419100"/>
              <a:gd name="connsiteY8" fmla="*/ 239091 h 467691"/>
              <a:gd name="connsiteX9" fmla="*/ 419100 w 419100"/>
              <a:gd name="connsiteY9" fmla="*/ 181941 h 467691"/>
              <a:gd name="connsiteX10" fmla="*/ 381000 w 419100"/>
              <a:gd name="connsiteY10" fmla="*/ 67641 h 467691"/>
              <a:gd name="connsiteX11" fmla="*/ 342900 w 419100"/>
              <a:gd name="connsiteY11" fmla="*/ 10491 h 467691"/>
              <a:gd name="connsiteX12" fmla="*/ 152400 w 419100"/>
              <a:gd name="connsiteY12" fmla="*/ 29541 h 467691"/>
              <a:gd name="connsiteX13" fmla="*/ 114300 w 419100"/>
              <a:gd name="connsiteY13" fmla="*/ 124791 h 467691"/>
              <a:gd name="connsiteX14" fmla="*/ 76200 w 419100"/>
              <a:gd name="connsiteY14" fmla="*/ 162891 h 46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9100" h="467691">
                <a:moveTo>
                  <a:pt x="76200" y="86691"/>
                </a:moveTo>
                <a:lnTo>
                  <a:pt x="76200" y="86691"/>
                </a:lnTo>
                <a:cubicBezTo>
                  <a:pt x="63500" y="143841"/>
                  <a:pt x="53185" y="201574"/>
                  <a:pt x="38100" y="258141"/>
                </a:cubicBezTo>
                <a:cubicBezTo>
                  <a:pt x="27752" y="296946"/>
                  <a:pt x="0" y="372441"/>
                  <a:pt x="0" y="372441"/>
                </a:cubicBezTo>
                <a:cubicBezTo>
                  <a:pt x="19050" y="391491"/>
                  <a:pt x="34734" y="414647"/>
                  <a:pt x="57150" y="429591"/>
                </a:cubicBezTo>
                <a:cubicBezTo>
                  <a:pt x="73548" y="440523"/>
                  <a:pt x="180339" y="465151"/>
                  <a:pt x="190500" y="467691"/>
                </a:cubicBezTo>
                <a:cubicBezTo>
                  <a:pt x="215900" y="461341"/>
                  <a:pt x="245395" y="463859"/>
                  <a:pt x="266700" y="448641"/>
                </a:cubicBezTo>
                <a:cubicBezTo>
                  <a:pt x="292536" y="430187"/>
                  <a:pt x="305396" y="398277"/>
                  <a:pt x="323850" y="372441"/>
                </a:cubicBezTo>
                <a:cubicBezTo>
                  <a:pt x="358014" y="324612"/>
                  <a:pt x="376132" y="294901"/>
                  <a:pt x="400050" y="239091"/>
                </a:cubicBezTo>
                <a:cubicBezTo>
                  <a:pt x="407960" y="220634"/>
                  <a:pt x="412750" y="200991"/>
                  <a:pt x="419100" y="181941"/>
                </a:cubicBezTo>
                <a:cubicBezTo>
                  <a:pt x="406400" y="143841"/>
                  <a:pt x="397311" y="104341"/>
                  <a:pt x="381000" y="67641"/>
                </a:cubicBezTo>
                <a:cubicBezTo>
                  <a:pt x="371701" y="46719"/>
                  <a:pt x="365484" y="14255"/>
                  <a:pt x="342900" y="10491"/>
                </a:cubicBezTo>
                <a:cubicBezTo>
                  <a:pt x="279952" y="0"/>
                  <a:pt x="215900" y="23191"/>
                  <a:pt x="152400" y="29541"/>
                </a:cubicBezTo>
                <a:cubicBezTo>
                  <a:pt x="107255" y="97258"/>
                  <a:pt x="114300" y="63796"/>
                  <a:pt x="114300" y="124791"/>
                </a:cubicBezTo>
                <a:lnTo>
                  <a:pt x="76200" y="162891"/>
                </a:lnTo>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68313" y="836613"/>
            <a:ext cx="1308100" cy="366712"/>
          </a:xfrm>
          <a:prstGeom prst="rect">
            <a:avLst/>
          </a:prstGeom>
          <a:noFill/>
          <a:ln w="9525">
            <a:noFill/>
            <a:miter lim="800000"/>
            <a:headEnd/>
            <a:tailEnd/>
          </a:ln>
        </p:spPr>
        <p:txBody>
          <a:bodyPr wrap="none" lIns="90000" tIns="46800" rIns="90000" bIns="46800">
            <a:spAutoFit/>
          </a:bodyPr>
          <a:lstStyle/>
          <a:p>
            <a:pPr algn="l" eaLnBrk="0" hangingPunct="0"/>
            <a:r>
              <a:rPr lang="de-DE" sz="1800" b="1">
                <a:latin typeface="Arial Narrow" pitchFamily="34" charset="0"/>
              </a:rPr>
              <a:t>Seheindruck</a:t>
            </a:r>
          </a:p>
        </p:txBody>
      </p:sp>
      <p:sp>
        <p:nvSpPr>
          <p:cNvPr id="6147" name="Text Box 5"/>
          <p:cNvSpPr txBox="1">
            <a:spLocks noChangeArrowheads="1"/>
          </p:cNvSpPr>
          <p:nvPr/>
        </p:nvSpPr>
        <p:spPr bwMode="auto">
          <a:xfrm>
            <a:off x="4343400" y="1676400"/>
            <a:ext cx="3886200" cy="336550"/>
          </a:xfrm>
          <a:prstGeom prst="rect">
            <a:avLst/>
          </a:prstGeom>
          <a:noFill/>
          <a:ln w="9525">
            <a:noFill/>
            <a:miter lim="800000"/>
            <a:headEnd/>
            <a:tailEnd/>
          </a:ln>
        </p:spPr>
        <p:txBody>
          <a:bodyPr lIns="90000" tIns="46800" rIns="90000" bIns="46800">
            <a:spAutoFit/>
          </a:bodyPr>
          <a:lstStyle/>
          <a:p>
            <a:pPr algn="l" eaLnBrk="0" hangingPunct="0"/>
            <a:endParaRPr lang="de-DE" sz="1600">
              <a:latin typeface="Arial Narrow" pitchFamily="34" charset="0"/>
            </a:endParaRPr>
          </a:p>
        </p:txBody>
      </p:sp>
      <p:sp>
        <p:nvSpPr>
          <p:cNvPr id="6148" name="Text Box 11"/>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Makuladegeneration</a:t>
            </a:r>
          </a:p>
        </p:txBody>
      </p:sp>
      <p:pic>
        <p:nvPicPr>
          <p:cNvPr id="6149" name="Picture 13" descr="Skotom"/>
          <p:cNvPicPr>
            <a:picLocks noChangeAspect="1" noChangeArrowheads="1"/>
          </p:cNvPicPr>
          <p:nvPr/>
        </p:nvPicPr>
        <p:blipFill>
          <a:blip r:embed="rId2" cstate="print"/>
          <a:srcRect/>
          <a:stretch>
            <a:fillRect/>
          </a:stretch>
        </p:blipFill>
        <p:spPr bwMode="auto">
          <a:xfrm>
            <a:off x="1692275" y="1268413"/>
            <a:ext cx="6096000" cy="4572000"/>
          </a:xfrm>
          <a:prstGeom prst="rect">
            <a:avLst/>
          </a:prstGeom>
          <a:noFill/>
          <a:ln w="9525">
            <a:noFill/>
            <a:miter lim="800000"/>
            <a:headEnd/>
            <a:tailEnd/>
          </a:ln>
        </p:spPr>
      </p:pic>
      <p:sp>
        <p:nvSpPr>
          <p:cNvPr id="6150" name="Line 15"/>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343400" y="1676400"/>
            <a:ext cx="3886200" cy="336550"/>
          </a:xfrm>
          <a:prstGeom prst="rect">
            <a:avLst/>
          </a:prstGeom>
          <a:noFill/>
          <a:ln w="9525">
            <a:noFill/>
            <a:miter lim="800000"/>
            <a:headEnd/>
            <a:tailEnd/>
          </a:ln>
        </p:spPr>
        <p:txBody>
          <a:bodyPr lIns="90000" tIns="46800" rIns="90000" bIns="46800">
            <a:spAutoFit/>
          </a:bodyPr>
          <a:lstStyle/>
          <a:p>
            <a:pPr algn="l" eaLnBrk="0" hangingPunct="0"/>
            <a:endParaRPr lang="de-DE" sz="1600">
              <a:latin typeface="Arial Narrow" pitchFamily="34" charset="0"/>
            </a:endParaRPr>
          </a:p>
        </p:txBody>
      </p:sp>
      <p:sp>
        <p:nvSpPr>
          <p:cNvPr id="7171" name="Text Box 6"/>
          <p:cNvSpPr txBox="1">
            <a:spLocks noChangeArrowheads="1"/>
          </p:cNvSpPr>
          <p:nvPr/>
        </p:nvSpPr>
        <p:spPr bwMode="auto">
          <a:xfrm>
            <a:off x="684213" y="981075"/>
            <a:ext cx="1430337" cy="396875"/>
          </a:xfrm>
          <a:prstGeom prst="rect">
            <a:avLst/>
          </a:prstGeom>
          <a:noFill/>
          <a:ln w="9525">
            <a:noFill/>
            <a:miter lim="800000"/>
            <a:headEnd/>
            <a:tailEnd/>
          </a:ln>
        </p:spPr>
        <p:txBody>
          <a:bodyPr wrap="none" lIns="90000" tIns="46800" rIns="90000" bIns="46800">
            <a:spAutoFit/>
          </a:bodyPr>
          <a:lstStyle/>
          <a:p>
            <a:pPr algn="l" eaLnBrk="0" hangingPunct="0"/>
            <a:r>
              <a:rPr lang="de-DE" sz="2000" b="1">
                <a:latin typeface="Arial Narrow" pitchFamily="34" charset="0"/>
              </a:rPr>
              <a:t>Seheindruck</a:t>
            </a:r>
          </a:p>
        </p:txBody>
      </p:sp>
      <p:sp>
        <p:nvSpPr>
          <p:cNvPr id="7172" name="Text Box 9"/>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Makuladegeneration</a:t>
            </a:r>
          </a:p>
        </p:txBody>
      </p:sp>
      <p:pic>
        <p:nvPicPr>
          <p:cNvPr id="7173" name="Picture 11" descr="makuladegeneration2"/>
          <p:cNvPicPr>
            <a:picLocks noChangeAspect="1" noChangeArrowheads="1"/>
          </p:cNvPicPr>
          <p:nvPr/>
        </p:nvPicPr>
        <p:blipFill>
          <a:blip r:embed="rId2" cstate="print"/>
          <a:srcRect/>
          <a:stretch>
            <a:fillRect/>
          </a:stretch>
        </p:blipFill>
        <p:spPr bwMode="auto">
          <a:xfrm>
            <a:off x="2195513" y="1844675"/>
            <a:ext cx="4953000" cy="3771900"/>
          </a:xfrm>
          <a:prstGeom prst="rect">
            <a:avLst/>
          </a:prstGeom>
          <a:noFill/>
          <a:ln w="9525">
            <a:noFill/>
            <a:miter lim="800000"/>
            <a:headEnd/>
            <a:tailEnd/>
          </a:ln>
        </p:spPr>
      </p:pic>
      <p:sp>
        <p:nvSpPr>
          <p:cNvPr id="7174" name="Line 13"/>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6" descr="blur"/>
          <p:cNvPicPr>
            <a:picLocks noChangeAspect="1" noChangeArrowheads="1"/>
          </p:cNvPicPr>
          <p:nvPr/>
        </p:nvPicPr>
        <p:blipFill>
          <a:blip r:embed="rId2" cstate="print"/>
          <a:srcRect/>
          <a:stretch>
            <a:fillRect/>
          </a:stretch>
        </p:blipFill>
        <p:spPr bwMode="auto">
          <a:xfrm>
            <a:off x="762000" y="1628775"/>
            <a:ext cx="3276600" cy="2181225"/>
          </a:xfrm>
          <a:prstGeom prst="rect">
            <a:avLst/>
          </a:prstGeom>
          <a:noFill/>
          <a:ln w="9525">
            <a:noFill/>
            <a:miter lim="800000"/>
            <a:headEnd/>
            <a:tailEnd/>
          </a:ln>
        </p:spPr>
      </p:pic>
      <p:sp>
        <p:nvSpPr>
          <p:cNvPr id="8195" name="Text Box 1027"/>
          <p:cNvSpPr txBox="1">
            <a:spLocks noChangeArrowheads="1"/>
          </p:cNvSpPr>
          <p:nvPr/>
        </p:nvSpPr>
        <p:spPr bwMode="auto">
          <a:xfrm>
            <a:off x="457200" y="965200"/>
            <a:ext cx="3138488" cy="366713"/>
          </a:xfrm>
          <a:prstGeom prst="rect">
            <a:avLst/>
          </a:prstGeom>
          <a:noFill/>
          <a:ln w="9525">
            <a:noFill/>
            <a:miter lim="800000"/>
            <a:headEnd/>
            <a:tailEnd/>
          </a:ln>
        </p:spPr>
        <p:txBody>
          <a:bodyPr wrap="none" lIns="90000" tIns="46800" rIns="90000" bIns="46800">
            <a:spAutoFit/>
          </a:bodyPr>
          <a:lstStyle/>
          <a:p>
            <a:pPr algn="l" eaLnBrk="0" hangingPunct="0"/>
            <a:r>
              <a:rPr lang="de-DE" sz="1800">
                <a:latin typeface="Arial Narrow" pitchFamily="34" charset="0"/>
              </a:rPr>
              <a:t>Altersbedingte Makuladegeneration</a:t>
            </a:r>
          </a:p>
        </p:txBody>
      </p:sp>
      <p:sp>
        <p:nvSpPr>
          <p:cNvPr id="8196" name="Text Box 1028"/>
          <p:cNvSpPr txBox="1">
            <a:spLocks noChangeArrowheads="1"/>
          </p:cNvSpPr>
          <p:nvPr/>
        </p:nvSpPr>
        <p:spPr bwMode="auto">
          <a:xfrm>
            <a:off x="4343400" y="1676400"/>
            <a:ext cx="3886200" cy="336550"/>
          </a:xfrm>
          <a:prstGeom prst="rect">
            <a:avLst/>
          </a:prstGeom>
          <a:noFill/>
          <a:ln w="9525">
            <a:noFill/>
            <a:miter lim="800000"/>
            <a:headEnd/>
            <a:tailEnd/>
          </a:ln>
        </p:spPr>
        <p:txBody>
          <a:bodyPr lIns="90000" tIns="46800" rIns="90000" bIns="46800">
            <a:spAutoFit/>
          </a:bodyPr>
          <a:lstStyle/>
          <a:p>
            <a:pPr algn="l" eaLnBrk="0" hangingPunct="0"/>
            <a:endParaRPr lang="de-DE" sz="1600">
              <a:latin typeface="Arial Narrow" pitchFamily="34" charset="0"/>
            </a:endParaRPr>
          </a:p>
        </p:txBody>
      </p:sp>
      <p:sp>
        <p:nvSpPr>
          <p:cNvPr id="8197" name="Text Box 1029"/>
          <p:cNvSpPr txBox="1">
            <a:spLocks noChangeArrowheads="1"/>
          </p:cNvSpPr>
          <p:nvPr/>
        </p:nvSpPr>
        <p:spPr bwMode="auto">
          <a:xfrm>
            <a:off x="4419600" y="1828800"/>
            <a:ext cx="4418013" cy="1558925"/>
          </a:xfrm>
          <a:prstGeom prst="rect">
            <a:avLst/>
          </a:prstGeom>
          <a:noFill/>
          <a:ln w="9525">
            <a:noFill/>
            <a:miter lim="800000"/>
            <a:headEnd/>
            <a:tailEnd/>
          </a:ln>
        </p:spPr>
        <p:txBody>
          <a:bodyPr wrap="none" lIns="90000" tIns="46800" rIns="90000" bIns="46800">
            <a:spAutoFit/>
          </a:bodyPr>
          <a:lstStyle/>
          <a:p>
            <a:pPr algn="l"/>
            <a:r>
              <a:rPr lang="de-DE" sz="1600" dirty="0">
                <a:latin typeface="Arial Narrow" pitchFamily="34" charset="0"/>
              </a:rPr>
              <a:t>Unter altersbedingter Makuladegeneration versteht </a:t>
            </a:r>
          </a:p>
          <a:p>
            <a:pPr algn="l"/>
            <a:r>
              <a:rPr lang="de-DE" sz="1600" dirty="0">
                <a:latin typeface="Arial Narrow" pitchFamily="34" charset="0"/>
              </a:rPr>
              <a:t>man eine Schädigung der Netzhaut. Es erkrankt die </a:t>
            </a:r>
          </a:p>
          <a:p>
            <a:pPr algn="l"/>
            <a:r>
              <a:rPr lang="de-DE" sz="1600" dirty="0">
                <a:latin typeface="Arial Narrow" pitchFamily="34" charset="0"/>
              </a:rPr>
              <a:t>Netzhautmitte (</a:t>
            </a:r>
            <a:r>
              <a:rPr lang="de-DE" sz="1600" dirty="0" err="1">
                <a:latin typeface="Arial Narrow" pitchFamily="34" charset="0"/>
              </a:rPr>
              <a:t>Makula</a:t>
            </a:r>
            <a:r>
              <a:rPr lang="de-DE" sz="1600" dirty="0">
                <a:latin typeface="Arial Narrow" pitchFamily="34" charset="0"/>
              </a:rPr>
              <a:t>), wobei die Sinneszellen nach </a:t>
            </a:r>
          </a:p>
          <a:p>
            <a:pPr algn="l"/>
            <a:r>
              <a:rPr lang="de-DE" sz="1600" dirty="0">
                <a:latin typeface="Arial Narrow" pitchFamily="34" charset="0"/>
              </a:rPr>
              <a:t>und nach zugrunde gehen. Die Erkrankung führt nicht</a:t>
            </a:r>
          </a:p>
          <a:p>
            <a:pPr algn="l"/>
            <a:r>
              <a:rPr lang="de-DE" sz="1600" dirty="0">
                <a:latin typeface="Arial Narrow" pitchFamily="34" charset="0"/>
              </a:rPr>
              <a:t>zur Erblindung, da nur die Netzhautmitte betroffen ist.</a:t>
            </a:r>
          </a:p>
          <a:p>
            <a:pPr algn="l"/>
            <a:r>
              <a:rPr lang="de-DE" sz="1600" dirty="0">
                <a:latin typeface="Arial Narrow" pitchFamily="34" charset="0"/>
              </a:rPr>
              <a:t>Das zentrale Sehen ist aber leicht bis stark beeinträchtigt.</a:t>
            </a:r>
          </a:p>
        </p:txBody>
      </p:sp>
      <p:sp>
        <p:nvSpPr>
          <p:cNvPr id="8198" name="Text Box 1030"/>
          <p:cNvSpPr txBox="1">
            <a:spLocks noChangeArrowheads="1"/>
          </p:cNvSpPr>
          <p:nvPr/>
        </p:nvSpPr>
        <p:spPr bwMode="auto">
          <a:xfrm>
            <a:off x="533400" y="4140200"/>
            <a:ext cx="4114800" cy="1803400"/>
          </a:xfrm>
          <a:prstGeom prst="rect">
            <a:avLst/>
          </a:prstGeom>
          <a:noFill/>
          <a:ln w="9525">
            <a:noFill/>
            <a:miter lim="800000"/>
            <a:headEnd/>
            <a:tailEnd/>
          </a:ln>
        </p:spPr>
        <p:txBody>
          <a:bodyPr lIns="90000" tIns="46800" rIns="90000" bIns="46800">
            <a:spAutoFit/>
          </a:bodyPr>
          <a:lstStyle/>
          <a:p>
            <a:pPr algn="l"/>
            <a:r>
              <a:rPr lang="de-DE" sz="1600">
                <a:latin typeface="Arial Narrow" pitchFamily="34" charset="0"/>
              </a:rPr>
              <a:t>Wie kann man die Krankheit behandeln:</a:t>
            </a:r>
          </a:p>
          <a:p>
            <a:pPr algn="l"/>
            <a:endParaRPr lang="de-DE" sz="1600">
              <a:latin typeface="Arial Narrow" pitchFamily="34" charset="0"/>
            </a:endParaRPr>
          </a:p>
          <a:p>
            <a:pPr algn="l">
              <a:buFontTx/>
              <a:buChar char="•"/>
            </a:pPr>
            <a:r>
              <a:rPr lang="de-DE" sz="1600">
                <a:latin typeface="Arial Narrow" pitchFamily="34" charset="0"/>
              </a:rPr>
              <a:t> durch Medikamente</a:t>
            </a:r>
          </a:p>
          <a:p>
            <a:pPr algn="l">
              <a:buFontTx/>
              <a:buChar char="•"/>
            </a:pPr>
            <a:r>
              <a:rPr lang="de-DE" sz="1600">
                <a:latin typeface="Arial Narrow" pitchFamily="34" charset="0"/>
              </a:rPr>
              <a:t> Laser- und netzhautchirurgische Operationen</a:t>
            </a:r>
          </a:p>
          <a:p>
            <a:pPr algn="l">
              <a:buFontTx/>
              <a:buChar char="•"/>
            </a:pPr>
            <a:r>
              <a:rPr lang="de-DE" sz="1600">
                <a:latin typeface="Arial Narrow" pitchFamily="34" charset="0"/>
              </a:rPr>
              <a:t> Vorbeugung: Behandlung von Durchblutungs- und </a:t>
            </a:r>
          </a:p>
          <a:p>
            <a:pPr algn="l"/>
            <a:r>
              <a:rPr lang="de-DE" sz="1600">
                <a:latin typeface="Arial Narrow" pitchFamily="34" charset="0"/>
              </a:rPr>
              <a:t>  Stoffwechselstörungen sowie Lichtschutzgläser bei </a:t>
            </a:r>
          </a:p>
          <a:p>
            <a:pPr algn="l"/>
            <a:r>
              <a:rPr lang="de-DE" sz="1600">
                <a:latin typeface="Arial Narrow" pitchFamily="34" charset="0"/>
              </a:rPr>
              <a:t>  grellem Sonnenlicht</a:t>
            </a:r>
          </a:p>
        </p:txBody>
      </p:sp>
      <p:grpSp>
        <p:nvGrpSpPr>
          <p:cNvPr id="2" name="Group 1031"/>
          <p:cNvGrpSpPr>
            <a:grpSpLocks/>
          </p:cNvGrpSpPr>
          <p:nvPr/>
        </p:nvGrpSpPr>
        <p:grpSpPr bwMode="auto">
          <a:xfrm>
            <a:off x="4800600" y="3709988"/>
            <a:ext cx="3810000" cy="2087562"/>
            <a:chOff x="3024" y="2337"/>
            <a:chExt cx="2400" cy="1315"/>
          </a:xfrm>
        </p:grpSpPr>
        <p:pic>
          <p:nvPicPr>
            <p:cNvPr id="91144" name="Picture 1032" descr="makdeg03 trockene"/>
            <p:cNvPicPr>
              <a:picLocks noChangeAspect="1" noChangeArrowheads="1"/>
            </p:cNvPicPr>
            <p:nvPr/>
          </p:nvPicPr>
          <p:blipFill>
            <a:blip r:embed="rId3" cstate="print"/>
            <a:srcRect/>
            <a:stretch>
              <a:fillRect/>
            </a:stretch>
          </p:blipFill>
          <p:spPr bwMode="auto">
            <a:xfrm>
              <a:off x="4224" y="2640"/>
              <a:ext cx="1200" cy="1012"/>
            </a:xfrm>
            <a:prstGeom prst="rect">
              <a:avLst/>
            </a:prstGeom>
            <a:noFill/>
            <a:ln w="9525">
              <a:noFill/>
              <a:miter lim="800000"/>
              <a:headEnd/>
              <a:tailEnd/>
            </a:ln>
            <a:effectLst>
              <a:outerShdw dist="35921" dir="2700000" algn="ctr" rotWithShape="0">
                <a:srgbClr val="808080"/>
              </a:outerShdw>
            </a:effectLst>
          </p:spPr>
        </p:pic>
        <p:pic>
          <p:nvPicPr>
            <p:cNvPr id="91145" name="Picture 1033" descr="makdeg06 feuchte"/>
            <p:cNvPicPr>
              <a:picLocks noChangeAspect="1" noChangeArrowheads="1"/>
            </p:cNvPicPr>
            <p:nvPr/>
          </p:nvPicPr>
          <p:blipFill>
            <a:blip r:embed="rId4" cstate="print"/>
            <a:srcRect/>
            <a:stretch>
              <a:fillRect/>
            </a:stretch>
          </p:blipFill>
          <p:spPr bwMode="auto">
            <a:xfrm>
              <a:off x="3024" y="2337"/>
              <a:ext cx="1248" cy="1052"/>
            </a:xfrm>
            <a:prstGeom prst="rect">
              <a:avLst/>
            </a:prstGeom>
            <a:noFill/>
            <a:ln w="9525">
              <a:noFill/>
              <a:miter lim="800000"/>
              <a:headEnd/>
              <a:tailEnd/>
            </a:ln>
            <a:effectLst>
              <a:outerShdw dist="35921" dir="2700000" algn="ctr" rotWithShape="0">
                <a:srgbClr val="808080"/>
              </a:outerShdw>
            </a:effectLst>
          </p:spPr>
        </p:pic>
      </p:grpSp>
      <p:sp>
        <p:nvSpPr>
          <p:cNvPr id="8200" name="Text Box 103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Augenkrankheiten</a:t>
            </a:r>
          </a:p>
        </p:txBody>
      </p:sp>
      <p:sp>
        <p:nvSpPr>
          <p:cNvPr id="8201" name="Line 1036"/>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05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9219" name="Text Box 2053"/>
          <p:cNvSpPr txBox="1">
            <a:spLocks noChangeArrowheads="1"/>
          </p:cNvSpPr>
          <p:nvPr/>
        </p:nvSpPr>
        <p:spPr bwMode="auto">
          <a:xfrm>
            <a:off x="539750" y="1268413"/>
            <a:ext cx="7927975" cy="2346325"/>
          </a:xfrm>
          <a:prstGeom prst="rect">
            <a:avLst/>
          </a:prstGeom>
          <a:noFill/>
          <a:ln w="9525">
            <a:noFill/>
            <a:miter lim="800000"/>
            <a:headEnd/>
            <a:tailEnd/>
          </a:ln>
        </p:spPr>
        <p:txBody>
          <a:bodyPr wrap="none" lIns="90000" tIns="46800" rIns="90000" bIns="46800">
            <a:spAutoFit/>
          </a:bodyPr>
          <a:lstStyle/>
          <a:p>
            <a:pPr eaLnBrk="0" hangingPunct="0"/>
            <a:r>
              <a:rPr lang="de-DE" sz="2400" b="1">
                <a:latin typeface="Arial Narrow" pitchFamily="34" charset="0"/>
              </a:rPr>
              <a:t>Restsehschärfe		40 %	30%	20%	10%	5 %</a:t>
            </a:r>
          </a:p>
          <a:p>
            <a:pPr eaLnBrk="0" hangingPunct="0"/>
            <a:endParaRPr lang="de-DE" sz="2400" b="1">
              <a:latin typeface="Arial Narrow" pitchFamily="34" charset="0"/>
            </a:endParaRPr>
          </a:p>
          <a:p>
            <a:pPr eaLnBrk="0" hangingPunct="0"/>
            <a:r>
              <a:rPr lang="de-DE" sz="2400" b="1">
                <a:latin typeface="Arial Narrow" pitchFamily="34" charset="0"/>
              </a:rPr>
              <a:t>Vergrößerungsbedarf		1x	1.33x	2x	4x	8x</a:t>
            </a:r>
          </a:p>
          <a:p>
            <a:pPr eaLnBrk="0" hangingPunct="0"/>
            <a:endParaRPr lang="de-DE" sz="2400" b="1">
              <a:latin typeface="Arial Narrow" pitchFamily="34" charset="0"/>
            </a:endParaRPr>
          </a:p>
          <a:p>
            <a:pPr eaLnBrk="0" hangingPunct="0"/>
            <a:r>
              <a:rPr lang="de-DE" sz="1800">
                <a:latin typeface="Arial Narrow" pitchFamily="34" charset="0"/>
              </a:rPr>
              <a:t>Für Zeitungsdruck wird eine Sehschärfe von 40% bis 50% benötigt!!</a:t>
            </a:r>
          </a:p>
          <a:p>
            <a:pPr eaLnBrk="0" hangingPunct="0"/>
            <a:endParaRPr lang="de-DE" sz="1800" b="1">
              <a:latin typeface="Arial Narrow" pitchFamily="34" charset="0"/>
            </a:endParaRPr>
          </a:p>
          <a:p>
            <a:pPr eaLnBrk="0" hangingPunct="0"/>
            <a:r>
              <a:rPr lang="de-DE" sz="1600">
                <a:latin typeface="Arial Narrow" pitchFamily="34" charset="0"/>
              </a:rPr>
              <a:t>		</a:t>
            </a:r>
          </a:p>
        </p:txBody>
      </p:sp>
      <p:sp>
        <p:nvSpPr>
          <p:cNvPr id="9220" name="Text Box 205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Sehschärfe</a:t>
            </a:r>
          </a:p>
        </p:txBody>
      </p:sp>
      <p:pic>
        <p:nvPicPr>
          <p:cNvPr id="9221" name="Picture 2060" descr="Ek Titel Opa_Kind"/>
          <p:cNvPicPr>
            <a:picLocks noChangeAspect="1" noChangeArrowheads="1"/>
          </p:cNvPicPr>
          <p:nvPr/>
        </p:nvPicPr>
        <p:blipFill>
          <a:blip r:embed="rId2" cstate="print"/>
          <a:srcRect/>
          <a:stretch>
            <a:fillRect/>
          </a:stretch>
        </p:blipFill>
        <p:spPr bwMode="auto">
          <a:xfrm>
            <a:off x="6518275" y="3500438"/>
            <a:ext cx="1798638" cy="1835150"/>
          </a:xfrm>
          <a:prstGeom prst="rect">
            <a:avLst/>
          </a:prstGeom>
          <a:noFill/>
          <a:ln w="9525">
            <a:noFill/>
            <a:miter lim="800000"/>
            <a:headEnd/>
            <a:tailEnd/>
          </a:ln>
        </p:spPr>
      </p:pic>
      <p:pic>
        <p:nvPicPr>
          <p:cNvPr id="9222" name="Picture 2062" descr="158263-a"/>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84213" y="3500438"/>
            <a:ext cx="3671887" cy="1827212"/>
          </a:xfrm>
          <a:prstGeom prst="rect">
            <a:avLst/>
          </a:prstGeom>
          <a:noFill/>
          <a:ln w="9525">
            <a:noFill/>
            <a:miter lim="800000"/>
            <a:headEnd/>
            <a:tailEnd/>
          </a:ln>
        </p:spPr>
      </p:pic>
      <p:sp>
        <p:nvSpPr>
          <p:cNvPr id="9223" name="Line 2066"/>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10243" name="Text Box 3"/>
          <p:cNvSpPr txBox="1">
            <a:spLocks noChangeArrowheads="1"/>
          </p:cNvSpPr>
          <p:nvPr/>
        </p:nvSpPr>
        <p:spPr bwMode="auto">
          <a:xfrm>
            <a:off x="962025" y="1587500"/>
            <a:ext cx="7115175" cy="1917700"/>
          </a:xfrm>
          <a:prstGeom prst="rect">
            <a:avLst/>
          </a:prstGeom>
          <a:noFill/>
          <a:ln w="9525">
            <a:noFill/>
            <a:miter lim="800000"/>
            <a:headEnd/>
            <a:tailEnd/>
          </a:ln>
        </p:spPr>
        <p:txBody>
          <a:bodyPr wrap="none" lIns="90000" tIns="46800" rIns="90000" bIns="46800">
            <a:spAutoFit/>
          </a:bodyPr>
          <a:lstStyle/>
          <a:p>
            <a:pPr algn="l" eaLnBrk="0" hangingPunct="0"/>
            <a:r>
              <a:rPr lang="de-DE" sz="2400" b="1">
                <a:latin typeface="Arial Narrow" pitchFamily="34" charset="0"/>
              </a:rPr>
              <a:t>Ferne 		Fernsehen, Orientierung, Straßenschilder</a:t>
            </a:r>
          </a:p>
          <a:p>
            <a:pPr algn="l" eaLnBrk="0" hangingPunct="0"/>
            <a:endParaRPr lang="de-DE" sz="2400">
              <a:latin typeface="Arial Narrow" pitchFamily="34" charset="0"/>
            </a:endParaRPr>
          </a:p>
          <a:p>
            <a:pPr algn="l" eaLnBrk="0" hangingPunct="0"/>
            <a:r>
              <a:rPr lang="de-DE" sz="2400" b="1">
                <a:latin typeface="Arial Narrow" pitchFamily="34" charset="0"/>
              </a:rPr>
              <a:t>Nähe</a:t>
            </a:r>
            <a:r>
              <a:rPr lang="de-DE" sz="2400">
                <a:latin typeface="Arial Narrow" pitchFamily="34" charset="0"/>
              </a:rPr>
              <a:t>		</a:t>
            </a:r>
            <a:r>
              <a:rPr lang="de-DE" sz="2400" b="1">
                <a:latin typeface="Arial Narrow" pitchFamily="34" charset="0"/>
              </a:rPr>
              <a:t>Lesen, Hausarbeiten, Handarbeiten, Hobby</a:t>
            </a:r>
            <a:endParaRPr lang="de-DE" sz="2400">
              <a:latin typeface="Arial Narrow" pitchFamily="34" charset="0"/>
            </a:endParaRPr>
          </a:p>
          <a:p>
            <a:pPr algn="l" eaLnBrk="0" hangingPunct="0"/>
            <a:endParaRPr lang="de-DE" sz="2400">
              <a:latin typeface="Arial Narrow" pitchFamily="34" charset="0"/>
            </a:endParaRPr>
          </a:p>
          <a:p>
            <a:pPr algn="l" eaLnBrk="0" hangingPunct="0"/>
            <a:endParaRPr lang="de-DE" sz="2400">
              <a:latin typeface="Arial Narrow" pitchFamily="34" charset="0"/>
            </a:endParaRPr>
          </a:p>
        </p:txBody>
      </p:sp>
      <p:sp>
        <p:nvSpPr>
          <p:cNvPr id="10244" name="Text Box 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Verschiedene Sehaufgaben</a:t>
            </a:r>
          </a:p>
        </p:txBody>
      </p:sp>
      <p:sp>
        <p:nvSpPr>
          <p:cNvPr id="10245" name="Line 5"/>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0246" name="Picture 8" descr="easyPocket alles"/>
          <p:cNvPicPr>
            <a:picLocks noChangeAspect="1" noChangeArrowheads="1"/>
          </p:cNvPicPr>
          <p:nvPr/>
        </p:nvPicPr>
        <p:blipFill>
          <a:blip r:embed="rId2" cstate="print"/>
          <a:srcRect/>
          <a:stretch>
            <a:fillRect/>
          </a:stretch>
        </p:blipFill>
        <p:spPr bwMode="auto">
          <a:xfrm>
            <a:off x="3203575" y="3500438"/>
            <a:ext cx="2520950" cy="1831975"/>
          </a:xfrm>
          <a:prstGeom prst="rect">
            <a:avLst/>
          </a:prstGeom>
          <a:noFill/>
          <a:ln w="9525">
            <a:noFill/>
            <a:miter lim="800000"/>
            <a:headEnd/>
            <a:tailEnd/>
          </a:ln>
        </p:spPr>
      </p:pic>
      <p:pic>
        <p:nvPicPr>
          <p:cNvPr id="10247" name="Picture 9" descr="scribolux_blau"/>
          <p:cNvPicPr>
            <a:picLocks noChangeAspect="1" noChangeArrowheads="1"/>
          </p:cNvPicPr>
          <p:nvPr/>
        </p:nvPicPr>
        <p:blipFill>
          <a:blip r:embed="rId3" cstate="print">
            <a:lum contrast="6000"/>
          </a:blip>
          <a:srcRect/>
          <a:stretch>
            <a:fillRect/>
          </a:stretch>
        </p:blipFill>
        <p:spPr bwMode="auto">
          <a:xfrm>
            <a:off x="7137400" y="3500438"/>
            <a:ext cx="1827213" cy="1827212"/>
          </a:xfrm>
          <a:prstGeom prst="rect">
            <a:avLst/>
          </a:prstGeom>
          <a:noFill/>
          <a:ln w="9525">
            <a:noFill/>
            <a:miter lim="800000"/>
            <a:headEnd/>
            <a:tailEnd/>
          </a:ln>
        </p:spPr>
      </p:pic>
      <p:pic>
        <p:nvPicPr>
          <p:cNvPr id="10248" name="Picture 8" descr="27770 Lupenleuchte varioLED_Anwendung Optik"/>
          <p:cNvPicPr>
            <a:picLocks noChangeAspect="1" noChangeArrowheads="1"/>
          </p:cNvPicPr>
          <p:nvPr/>
        </p:nvPicPr>
        <p:blipFill>
          <a:blip r:embed="rId4" cstate="print"/>
          <a:srcRect/>
          <a:stretch>
            <a:fillRect/>
          </a:stretch>
        </p:blipFill>
        <p:spPr bwMode="auto">
          <a:xfrm>
            <a:off x="1330325" y="3500438"/>
            <a:ext cx="2089150" cy="1827212"/>
          </a:xfrm>
          <a:prstGeom prst="rect">
            <a:avLst/>
          </a:prstGeom>
          <a:noFill/>
          <a:ln w="9525">
            <a:noFill/>
            <a:miter lim="800000"/>
            <a:headEnd/>
            <a:tailEnd/>
          </a:ln>
        </p:spPr>
      </p:pic>
      <p:pic>
        <p:nvPicPr>
          <p:cNvPr id="10249" name="Picture 10"/>
          <p:cNvPicPr>
            <a:picLocks noChangeAspect="1" noChangeArrowheads="1"/>
          </p:cNvPicPr>
          <p:nvPr/>
        </p:nvPicPr>
        <p:blipFill>
          <a:blip r:embed="rId5" cstate="print"/>
          <a:srcRect/>
          <a:stretch>
            <a:fillRect/>
          </a:stretch>
        </p:blipFill>
        <p:spPr bwMode="auto">
          <a:xfrm>
            <a:off x="193675" y="3500438"/>
            <a:ext cx="1457325" cy="1873250"/>
          </a:xfrm>
          <a:prstGeom prst="rect">
            <a:avLst/>
          </a:prstGeom>
          <a:noFill/>
          <a:ln w="28575">
            <a:noFill/>
            <a:miter lim="800000"/>
            <a:headEnd/>
            <a:tailEnd/>
          </a:ln>
        </p:spPr>
      </p:pic>
      <p:pic>
        <p:nvPicPr>
          <p:cNvPr id="10250" name="Picture 10" descr="ESCHE_makrolux_323-klein"/>
          <p:cNvPicPr>
            <a:picLocks noChangeAspect="1" noChangeArrowheads="1"/>
          </p:cNvPicPr>
          <p:nvPr/>
        </p:nvPicPr>
        <p:blipFill>
          <a:blip r:embed="rId6" cstate="print"/>
          <a:srcRect/>
          <a:stretch>
            <a:fillRect/>
          </a:stretch>
        </p:blipFill>
        <p:spPr bwMode="auto">
          <a:xfrm>
            <a:off x="5718175" y="3500438"/>
            <a:ext cx="1446213" cy="1844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11267" name="Text Box 3"/>
          <p:cNvSpPr txBox="1">
            <a:spLocks noChangeArrowheads="1"/>
          </p:cNvSpPr>
          <p:nvPr/>
        </p:nvSpPr>
        <p:spPr bwMode="auto">
          <a:xfrm>
            <a:off x="228600" y="304800"/>
            <a:ext cx="56388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Übersicht der verschiedenen Sehhilfen</a:t>
            </a:r>
          </a:p>
        </p:txBody>
      </p:sp>
      <p:pic>
        <p:nvPicPr>
          <p:cNvPr id="11268" name="Picture 6" descr="265570"/>
          <p:cNvPicPr>
            <a:picLocks noChangeAspect="1" noChangeArrowheads="1"/>
          </p:cNvPicPr>
          <p:nvPr/>
        </p:nvPicPr>
        <p:blipFill>
          <a:blip r:embed="rId2" cstate="print"/>
          <a:srcRect/>
          <a:stretch>
            <a:fillRect/>
          </a:stretch>
        </p:blipFill>
        <p:spPr bwMode="auto">
          <a:xfrm>
            <a:off x="250825" y="2420938"/>
            <a:ext cx="2232025" cy="1192212"/>
          </a:xfrm>
          <a:prstGeom prst="rect">
            <a:avLst/>
          </a:prstGeom>
          <a:noFill/>
          <a:ln w="9525">
            <a:noFill/>
            <a:miter lim="800000"/>
            <a:headEnd/>
            <a:tailEnd/>
          </a:ln>
        </p:spPr>
      </p:pic>
      <p:pic>
        <p:nvPicPr>
          <p:cNvPr id="11269" name="Picture 7" descr="16731"/>
          <p:cNvPicPr>
            <a:picLocks noChangeAspect="1" noChangeArrowheads="1"/>
          </p:cNvPicPr>
          <p:nvPr/>
        </p:nvPicPr>
        <p:blipFill>
          <a:blip r:embed="rId3" cstate="print"/>
          <a:srcRect/>
          <a:stretch>
            <a:fillRect/>
          </a:stretch>
        </p:blipFill>
        <p:spPr bwMode="auto">
          <a:xfrm>
            <a:off x="3348038" y="4437063"/>
            <a:ext cx="1433512" cy="1390650"/>
          </a:xfrm>
          <a:prstGeom prst="rect">
            <a:avLst/>
          </a:prstGeom>
          <a:noFill/>
          <a:ln w="9525">
            <a:noFill/>
            <a:miter lim="800000"/>
            <a:headEnd/>
            <a:tailEnd/>
          </a:ln>
        </p:spPr>
      </p:pic>
      <p:sp>
        <p:nvSpPr>
          <p:cNvPr id="11270" name="Line 9"/>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1271" name="Picture 11" descr="171014"/>
          <p:cNvPicPr>
            <a:picLocks noChangeAspect="1" noChangeArrowheads="1"/>
          </p:cNvPicPr>
          <p:nvPr/>
        </p:nvPicPr>
        <p:blipFill>
          <a:blip r:embed="rId4" cstate="print"/>
          <a:srcRect/>
          <a:stretch>
            <a:fillRect/>
          </a:stretch>
        </p:blipFill>
        <p:spPr bwMode="auto">
          <a:xfrm>
            <a:off x="468313" y="981075"/>
            <a:ext cx="1317625" cy="1136650"/>
          </a:xfrm>
          <a:prstGeom prst="rect">
            <a:avLst/>
          </a:prstGeom>
          <a:noFill/>
          <a:ln w="9525">
            <a:noFill/>
            <a:miter lim="800000"/>
            <a:headEnd/>
            <a:tailEnd/>
          </a:ln>
        </p:spPr>
      </p:pic>
      <p:pic>
        <p:nvPicPr>
          <p:cNvPr id="11272" name="Picture 13" descr="1623"/>
          <p:cNvPicPr>
            <a:picLocks noChangeAspect="1" noChangeArrowheads="1"/>
          </p:cNvPicPr>
          <p:nvPr/>
        </p:nvPicPr>
        <p:blipFill>
          <a:blip r:embed="rId5" cstate="print">
            <a:lum contrast="6000"/>
          </a:blip>
          <a:srcRect/>
          <a:stretch>
            <a:fillRect/>
          </a:stretch>
        </p:blipFill>
        <p:spPr bwMode="auto">
          <a:xfrm>
            <a:off x="468313" y="3789363"/>
            <a:ext cx="1514475" cy="1171575"/>
          </a:xfrm>
          <a:prstGeom prst="rect">
            <a:avLst/>
          </a:prstGeom>
          <a:noFill/>
          <a:ln w="9525">
            <a:noFill/>
            <a:miter lim="800000"/>
            <a:headEnd/>
            <a:tailEnd/>
          </a:ln>
        </p:spPr>
      </p:pic>
      <p:pic>
        <p:nvPicPr>
          <p:cNvPr id="11273" name="Picture 14" descr="16225"/>
          <p:cNvPicPr>
            <a:picLocks noChangeAspect="1" noChangeArrowheads="1"/>
          </p:cNvPicPr>
          <p:nvPr/>
        </p:nvPicPr>
        <p:blipFill>
          <a:blip r:embed="rId6" cstate="print"/>
          <a:srcRect/>
          <a:stretch>
            <a:fillRect/>
          </a:stretch>
        </p:blipFill>
        <p:spPr bwMode="auto">
          <a:xfrm>
            <a:off x="1619250" y="4797425"/>
            <a:ext cx="1471613" cy="1039813"/>
          </a:xfrm>
          <a:prstGeom prst="rect">
            <a:avLst/>
          </a:prstGeom>
          <a:noFill/>
          <a:ln w="9525">
            <a:noFill/>
            <a:miter lim="800000"/>
            <a:headEnd/>
            <a:tailEnd/>
          </a:ln>
        </p:spPr>
      </p:pic>
      <p:pic>
        <p:nvPicPr>
          <p:cNvPr id="11274" name="Picture 16" descr="Prisma 6 Kopie"/>
          <p:cNvPicPr>
            <a:picLocks noChangeAspect="1" noChangeArrowheads="1"/>
          </p:cNvPicPr>
          <p:nvPr/>
        </p:nvPicPr>
        <p:blipFill>
          <a:blip r:embed="rId7" cstate="print"/>
          <a:srcRect/>
          <a:stretch>
            <a:fillRect/>
          </a:stretch>
        </p:blipFill>
        <p:spPr bwMode="auto">
          <a:xfrm>
            <a:off x="5219700" y="3644900"/>
            <a:ext cx="3744913" cy="2247900"/>
          </a:xfrm>
          <a:prstGeom prst="rect">
            <a:avLst/>
          </a:prstGeom>
          <a:noFill/>
          <a:ln w="9525">
            <a:noFill/>
            <a:miter lim="800000"/>
            <a:headEnd/>
            <a:tailEnd/>
          </a:ln>
        </p:spPr>
      </p:pic>
      <p:pic>
        <p:nvPicPr>
          <p:cNvPr id="53258" name="Picture 10" descr="16581_act02"/>
          <p:cNvPicPr>
            <a:picLocks noChangeAspect="1" noChangeArrowheads="1"/>
          </p:cNvPicPr>
          <p:nvPr/>
        </p:nvPicPr>
        <p:blipFill>
          <a:blip r:embed="rId8" cstate="print"/>
          <a:srcRect/>
          <a:stretch>
            <a:fillRect/>
          </a:stretch>
        </p:blipFill>
        <p:spPr bwMode="auto">
          <a:xfrm>
            <a:off x="5436096" y="1124744"/>
            <a:ext cx="3241675" cy="2159000"/>
          </a:xfrm>
          <a:prstGeom prst="rect">
            <a:avLst/>
          </a:prstGeom>
          <a:ln>
            <a:noFill/>
          </a:ln>
          <a:effectLst>
            <a:softEdge rad="112500"/>
          </a:effectLst>
        </p:spPr>
      </p:pic>
      <p:pic>
        <p:nvPicPr>
          <p:cNvPr id="31754" name="Picture 10" descr="mobiluxFamilie klein"/>
          <p:cNvPicPr>
            <a:picLocks noChangeAspect="1" noChangeArrowheads="1"/>
          </p:cNvPicPr>
          <p:nvPr/>
        </p:nvPicPr>
        <p:blipFill>
          <a:blip r:embed="rId9" cstate="print"/>
          <a:srcRect/>
          <a:stretch>
            <a:fillRect/>
          </a:stretch>
        </p:blipFill>
        <p:spPr bwMode="auto">
          <a:xfrm>
            <a:off x="2267744" y="1124744"/>
            <a:ext cx="2392363" cy="1001713"/>
          </a:xfrm>
          <a:prstGeom prst="rect">
            <a:avLst/>
          </a:prstGeom>
          <a:ln>
            <a:noFill/>
          </a:ln>
          <a:effectLst>
            <a:softEdge rad="112500"/>
          </a:effectLst>
        </p:spPr>
      </p:pic>
      <p:pic>
        <p:nvPicPr>
          <p:cNvPr id="52234" name="Picture 10" descr="MenasLUX_Seite links_FD3"/>
          <p:cNvPicPr>
            <a:picLocks noChangeAspect="1" noChangeArrowheads="1"/>
          </p:cNvPicPr>
          <p:nvPr/>
        </p:nvPicPr>
        <p:blipFill>
          <a:blip r:embed="rId10" cstate="print"/>
          <a:srcRect/>
          <a:stretch>
            <a:fillRect/>
          </a:stretch>
        </p:blipFill>
        <p:spPr bwMode="auto">
          <a:xfrm>
            <a:off x="2771800" y="2636912"/>
            <a:ext cx="2087563" cy="1690688"/>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withEffect">
                                  <p:stCondLst>
                                    <p:cond delay="0"/>
                                  </p:stCondLst>
                                  <p:childTnLst>
                                    <p:set>
                                      <p:cBhvr>
                                        <p:cTn id="6" dur="1" fill="hold">
                                          <p:stCondLst>
                                            <p:cond delay="0"/>
                                          </p:stCondLst>
                                        </p:cTn>
                                        <p:tgtEl>
                                          <p:spTgt spid="53258"/>
                                        </p:tgtEl>
                                        <p:attrNameLst>
                                          <p:attrName>style.visibility</p:attrName>
                                        </p:attrNameLst>
                                      </p:cBhvr>
                                      <p:to>
                                        <p:strVal val="visible"/>
                                      </p:to>
                                    </p:set>
                                    <p:animEffect transition="in" filter="checkerboard(down)">
                                      <p:cBhvr>
                                        <p:cTn id="7" dur="500"/>
                                        <p:tgtEl>
                                          <p:spTgt spid="53258"/>
                                        </p:tgtEl>
                                      </p:cBhvr>
                                    </p:animEffect>
                                  </p:childTnLst>
                                </p:cTn>
                              </p:par>
                              <p:par>
                                <p:cTn id="8" presetID="5" presetClass="entr" presetSubtype="5" fill="hold"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checkerboard(down)">
                                      <p:cBhvr>
                                        <p:cTn id="10" dur="500"/>
                                        <p:tgtEl>
                                          <p:spTgt spid="31754"/>
                                        </p:tgtEl>
                                      </p:cBhvr>
                                    </p:animEffect>
                                  </p:childTnLst>
                                </p:cTn>
                              </p:par>
                              <p:par>
                                <p:cTn id="11" presetID="5" presetClass="entr" presetSubtype="5" fill="hold" nodeType="withEffect">
                                  <p:stCondLst>
                                    <p:cond delay="0"/>
                                  </p:stCondLst>
                                  <p:childTnLst>
                                    <p:set>
                                      <p:cBhvr>
                                        <p:cTn id="12" dur="1" fill="hold">
                                          <p:stCondLst>
                                            <p:cond delay="0"/>
                                          </p:stCondLst>
                                        </p:cTn>
                                        <p:tgtEl>
                                          <p:spTgt spid="52234"/>
                                        </p:tgtEl>
                                        <p:attrNameLst>
                                          <p:attrName>style.visibility</p:attrName>
                                        </p:attrNameLst>
                                      </p:cBhvr>
                                      <p:to>
                                        <p:strVal val="visible"/>
                                      </p:to>
                                    </p:set>
                                    <p:animEffect transition="in" filter="checkerboard(down)">
                                      <p:cBhvr>
                                        <p:cTn id="13" dur="5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0" y="914400"/>
          <a:ext cx="5943600" cy="3170238"/>
        </p:xfrm>
        <a:graphic>
          <a:graphicData uri="http://schemas.openxmlformats.org/presentationml/2006/ole">
            <p:oleObj spid="_x0000_s1026" name="Photo Editor Photo" r:id="rId3" imgW="6668431" imgH="3933333" progId="">
              <p:embed/>
            </p:oleObj>
          </a:graphicData>
        </a:graphic>
      </p:graphicFrame>
      <p:sp>
        <p:nvSpPr>
          <p:cNvPr id="1027" name="Text Box 3"/>
          <p:cNvSpPr txBox="1">
            <a:spLocks noChangeArrowheads="1"/>
          </p:cNvSpPr>
          <p:nvPr/>
        </p:nvSpPr>
        <p:spPr bwMode="auto">
          <a:xfrm>
            <a:off x="457200" y="965200"/>
            <a:ext cx="2101850" cy="366713"/>
          </a:xfrm>
          <a:prstGeom prst="rect">
            <a:avLst/>
          </a:prstGeom>
          <a:noFill/>
          <a:ln w="9525">
            <a:noFill/>
            <a:miter lim="800000"/>
            <a:headEnd/>
            <a:tailEnd/>
          </a:ln>
        </p:spPr>
        <p:txBody>
          <a:bodyPr wrap="none" lIns="90000" tIns="46800" rIns="90000" bIns="46800">
            <a:spAutoFit/>
          </a:bodyPr>
          <a:lstStyle/>
          <a:p>
            <a:pPr algn="l" eaLnBrk="0" hangingPunct="0"/>
            <a:r>
              <a:rPr lang="de-DE" sz="1800">
                <a:latin typeface="Arial Narrow" pitchFamily="34" charset="0"/>
              </a:rPr>
              <a:t>Das menschliche Auge</a:t>
            </a:r>
          </a:p>
        </p:txBody>
      </p:sp>
      <p:sp>
        <p:nvSpPr>
          <p:cNvPr id="1028" name="Text Box 4"/>
          <p:cNvSpPr txBox="1">
            <a:spLocks noChangeArrowheads="1"/>
          </p:cNvSpPr>
          <p:nvPr/>
        </p:nvSpPr>
        <p:spPr bwMode="auto">
          <a:xfrm>
            <a:off x="611188" y="4221163"/>
            <a:ext cx="1589087" cy="366712"/>
          </a:xfrm>
          <a:prstGeom prst="rect">
            <a:avLst/>
          </a:prstGeom>
          <a:noFill/>
          <a:ln w="9525">
            <a:noFill/>
            <a:miter lim="800000"/>
            <a:headEnd/>
            <a:tailEnd/>
          </a:ln>
        </p:spPr>
        <p:txBody>
          <a:bodyPr wrap="none" lIns="90000" tIns="46800" rIns="90000" bIns="46800">
            <a:spAutoFit/>
          </a:bodyPr>
          <a:lstStyle/>
          <a:p>
            <a:pPr algn="l" eaLnBrk="0" hangingPunct="0"/>
            <a:r>
              <a:rPr lang="de-DE" sz="1800">
                <a:latin typeface="Arial Narrow" pitchFamily="34" charset="0"/>
              </a:rPr>
              <a:t>Rechtssichtigkeit</a:t>
            </a:r>
          </a:p>
        </p:txBody>
      </p:sp>
      <p:sp>
        <p:nvSpPr>
          <p:cNvPr id="1029" name="Text Box 5"/>
          <p:cNvSpPr txBox="1">
            <a:spLocks noChangeArrowheads="1"/>
          </p:cNvSpPr>
          <p:nvPr/>
        </p:nvSpPr>
        <p:spPr bwMode="auto">
          <a:xfrm>
            <a:off x="609600" y="4710113"/>
            <a:ext cx="8139113" cy="1314450"/>
          </a:xfrm>
          <a:prstGeom prst="rect">
            <a:avLst/>
          </a:prstGeom>
          <a:noFill/>
          <a:ln w="9525">
            <a:noFill/>
            <a:miter lim="800000"/>
            <a:headEnd/>
            <a:tailEnd/>
          </a:ln>
        </p:spPr>
        <p:txBody>
          <a:bodyPr wrap="none" lIns="90000" tIns="46800" rIns="90000" bIns="46800">
            <a:spAutoFit/>
          </a:bodyPr>
          <a:lstStyle/>
          <a:p>
            <a:pPr algn="l" eaLnBrk="0" hangingPunct="0"/>
            <a:r>
              <a:rPr lang="de-DE" sz="1600">
                <a:latin typeface="Arial Narrow" pitchFamily="34" charset="0"/>
              </a:rPr>
              <a:t>Unser Auge funktioniert ähnlich wie eine Kamera. Ein Bild wird aus der Außenwelt aufgenommen und durch </a:t>
            </a:r>
          </a:p>
          <a:p>
            <a:pPr algn="l" eaLnBrk="0" hangingPunct="0"/>
            <a:r>
              <a:rPr lang="de-DE" sz="1600">
                <a:latin typeface="Arial Narrow" pitchFamily="34" charset="0"/>
              </a:rPr>
              <a:t>Hornhaut, vordere Augenkammer, Pupille, Linse und Glaskörper weitergeleitet. Ist das Auge optimal gebaut,</a:t>
            </a:r>
          </a:p>
          <a:p>
            <a:pPr algn="l" eaLnBrk="0" hangingPunct="0"/>
            <a:r>
              <a:rPr lang="de-DE" sz="1600">
                <a:latin typeface="Arial Narrow" pitchFamily="34" charset="0"/>
              </a:rPr>
              <a:t>werden die Lichtstrahlen genau auf der Netzhaut gebündelt, von wo aus nun die entstandenen Bilder mit </a:t>
            </a:r>
          </a:p>
          <a:p>
            <a:pPr algn="l" eaLnBrk="0" hangingPunct="0"/>
            <a:r>
              <a:rPr lang="de-DE" sz="1600">
                <a:latin typeface="Arial Narrow" pitchFamily="34" charset="0"/>
              </a:rPr>
              <a:t>Hilfe des Sehnervs zum Gehirn gesendet werden. Aus der Kombination der Bildeindrücke beider Augen </a:t>
            </a:r>
          </a:p>
          <a:p>
            <a:pPr algn="l" eaLnBrk="0" hangingPunct="0"/>
            <a:r>
              <a:rPr lang="de-DE" sz="1600">
                <a:latin typeface="Arial Narrow" pitchFamily="34" charset="0"/>
              </a:rPr>
              <a:t>entsteht dann „ein“ räumliches Bild.</a:t>
            </a:r>
          </a:p>
        </p:txBody>
      </p:sp>
      <p:sp>
        <p:nvSpPr>
          <p:cNvPr id="1030" name="Text Box 6"/>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Altersichtigkeit</a:t>
            </a:r>
          </a:p>
        </p:txBody>
      </p:sp>
      <p:sp>
        <p:nvSpPr>
          <p:cNvPr id="1031" name="Line 8"/>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Tree>
  </p:cSld>
  <p:clrMapOvr>
    <a:masterClrMapping/>
  </p:clrMapOvr>
  <p:transition advTm="2165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uge_Hell"/>
          <p:cNvPicPr>
            <a:picLocks noChangeAspect="1" noChangeArrowheads="1"/>
          </p:cNvPicPr>
          <p:nvPr/>
        </p:nvPicPr>
        <p:blipFill>
          <a:blip r:embed="rId3" cstate="print"/>
          <a:srcRect/>
          <a:stretch>
            <a:fillRect/>
          </a:stretch>
        </p:blipFill>
        <p:spPr bwMode="auto">
          <a:xfrm>
            <a:off x="1588" y="0"/>
            <a:ext cx="9137650" cy="6858000"/>
          </a:xfrm>
          <a:prstGeom prst="rect">
            <a:avLst/>
          </a:prstGeom>
          <a:noFill/>
          <a:ln w="9525">
            <a:noFill/>
            <a:miter lim="800000"/>
            <a:headEnd/>
            <a:tailEnd/>
          </a:ln>
        </p:spPr>
      </p:pic>
      <p:sp>
        <p:nvSpPr>
          <p:cNvPr id="14339" name="Text Box 3"/>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15364" name="Text Box 4"/>
          <p:cNvSpPr txBox="1">
            <a:spLocks noChangeArrowheads="1"/>
          </p:cNvSpPr>
          <p:nvPr/>
        </p:nvSpPr>
        <p:spPr bwMode="auto">
          <a:xfrm>
            <a:off x="609600" y="838200"/>
            <a:ext cx="7362825" cy="4779963"/>
          </a:xfrm>
          <a:prstGeom prst="rect">
            <a:avLst/>
          </a:prstGeom>
          <a:noFill/>
          <a:ln w="9525">
            <a:noFill/>
            <a:miter lim="800000"/>
            <a:headEnd/>
            <a:tailEnd/>
          </a:ln>
        </p:spPr>
        <p:txBody>
          <a:bodyPr lIns="90000" tIns="46800" rIns="90000" bIns="46800">
            <a:spAutoFit/>
          </a:bodyPr>
          <a:lstStyle/>
          <a:p>
            <a:pPr eaLnBrk="0" hangingPunct="0"/>
            <a:r>
              <a:rPr lang="de-DE" sz="2400">
                <a:latin typeface="Arial Narrow" pitchFamily="34" charset="0"/>
              </a:rPr>
              <a:t>Fazit:</a:t>
            </a:r>
          </a:p>
          <a:p>
            <a:pPr eaLnBrk="0" hangingPunct="0"/>
            <a:endParaRPr lang="de-DE">
              <a:latin typeface="Arial Narrow" pitchFamily="34" charset="0"/>
            </a:endParaRPr>
          </a:p>
          <a:p>
            <a:pPr eaLnBrk="0" hangingPunct="0"/>
            <a:r>
              <a:rPr lang="de-DE" sz="2400">
                <a:solidFill>
                  <a:srgbClr val="CC3300"/>
                </a:solidFill>
                <a:latin typeface="Arial Narrow" pitchFamily="34" charset="0"/>
              </a:rPr>
              <a:t>Es gibt keine Sehhilfe für alle Sehaufgaben.</a:t>
            </a:r>
          </a:p>
          <a:p>
            <a:pPr eaLnBrk="0" hangingPunct="0"/>
            <a:endParaRPr lang="de-DE" sz="1000">
              <a:solidFill>
                <a:srgbClr val="CC3300"/>
              </a:solidFill>
              <a:latin typeface="Arial Narrow" pitchFamily="34" charset="0"/>
            </a:endParaRPr>
          </a:p>
          <a:p>
            <a:pPr eaLnBrk="0" hangingPunct="0"/>
            <a:r>
              <a:rPr lang="de-DE" sz="2400">
                <a:solidFill>
                  <a:srgbClr val="CC3300"/>
                </a:solidFill>
                <a:latin typeface="Arial Narrow" pitchFamily="34" charset="0"/>
              </a:rPr>
              <a:t>Aber:</a:t>
            </a:r>
          </a:p>
          <a:p>
            <a:pPr eaLnBrk="0" hangingPunct="0"/>
            <a:endParaRPr lang="de-DE" sz="1000">
              <a:solidFill>
                <a:srgbClr val="CC3300"/>
              </a:solidFill>
              <a:latin typeface="Arial Narrow" pitchFamily="34" charset="0"/>
            </a:endParaRPr>
          </a:p>
          <a:p>
            <a:pPr eaLnBrk="0" hangingPunct="0"/>
            <a:r>
              <a:rPr lang="de-DE" sz="3200">
                <a:solidFill>
                  <a:srgbClr val="CC3300"/>
                </a:solidFill>
                <a:latin typeface="Arial Narrow" pitchFamily="34" charset="0"/>
              </a:rPr>
              <a:t>Es gibt für </a:t>
            </a:r>
            <a:r>
              <a:rPr lang="de-DE" sz="3200" b="1">
                <a:solidFill>
                  <a:srgbClr val="CC3300"/>
                </a:solidFill>
                <a:latin typeface="Arial Narrow" pitchFamily="34" charset="0"/>
              </a:rPr>
              <a:t>jede</a:t>
            </a:r>
            <a:r>
              <a:rPr lang="de-DE" sz="3200">
                <a:solidFill>
                  <a:srgbClr val="CC3300"/>
                </a:solidFill>
                <a:latin typeface="Arial Narrow" pitchFamily="34" charset="0"/>
              </a:rPr>
              <a:t> Sehaufgabe eine Sehhilfe!!</a:t>
            </a:r>
          </a:p>
          <a:p>
            <a:pPr eaLnBrk="0" hangingPunct="0"/>
            <a:endParaRPr lang="de-DE" sz="3200">
              <a:latin typeface="Arial Narrow" pitchFamily="34" charset="0"/>
            </a:endParaRPr>
          </a:p>
          <a:p>
            <a:pPr eaLnBrk="0" hangingPunct="0"/>
            <a:r>
              <a:rPr lang="de-DE" sz="2400">
                <a:latin typeface="Arial Narrow" pitchFamily="34" charset="0"/>
              </a:rPr>
              <a:t>Umgewöhnung: </a:t>
            </a:r>
            <a:r>
              <a:rPr lang="de-DE" sz="2400" i="1">
                <a:latin typeface="Arial Narrow" pitchFamily="34" charset="0"/>
              </a:rPr>
              <a:t>Das Neue Sehen</a:t>
            </a:r>
          </a:p>
          <a:p>
            <a:pPr eaLnBrk="0" hangingPunct="0"/>
            <a:endParaRPr lang="de-DE" sz="2400">
              <a:latin typeface="Arial Narrow" pitchFamily="34" charset="0"/>
            </a:endParaRPr>
          </a:p>
          <a:p>
            <a:pPr eaLnBrk="0" hangingPunct="0"/>
            <a:r>
              <a:rPr lang="de-DE" sz="2400">
                <a:latin typeface="Arial Narrow" pitchFamily="34" charset="0"/>
              </a:rPr>
              <a:t>Erhöhung der Lebensqualität</a:t>
            </a:r>
          </a:p>
          <a:p>
            <a:pPr eaLnBrk="0" hangingPunct="0"/>
            <a:endParaRPr lang="de-DE" sz="2400">
              <a:latin typeface="Arial Narrow" pitchFamily="34" charset="0"/>
            </a:endParaRPr>
          </a:p>
          <a:p>
            <a:pPr eaLnBrk="0" hangingPunct="0"/>
            <a:r>
              <a:rPr lang="de-DE" sz="2400">
                <a:latin typeface="Arial Narrow" pitchFamily="34" charset="0"/>
              </a:rPr>
              <a:t>Mehr Unabhängigkeit</a:t>
            </a:r>
          </a:p>
          <a:p>
            <a:pPr eaLnBrk="0" hangingPunct="0"/>
            <a:endParaRPr lang="de-DE" sz="1800">
              <a:latin typeface="Arial Narrow" pitchFamily="34" charset="0"/>
            </a:endParaRPr>
          </a:p>
        </p:txBody>
      </p:sp>
      <p:sp>
        <p:nvSpPr>
          <p:cNvPr id="14341" name="Text Box 5"/>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Besser sehen. Besser leben.</a:t>
            </a:r>
          </a:p>
        </p:txBody>
      </p:sp>
      <p:sp>
        <p:nvSpPr>
          <p:cNvPr id="14342" name="Line 6"/>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4343" name="Picture 8" descr="Linse Eschenbach silbergrau"/>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6443663" y="5949950"/>
            <a:ext cx="2560637" cy="304800"/>
          </a:xfrm>
          <a:prstGeom prst="rect">
            <a:avLst/>
          </a:prstGeom>
          <a:noFill/>
          <a:ln w="9525">
            <a:noFill/>
            <a:miter lim="800000"/>
            <a:headEnd/>
            <a:tailEnd/>
          </a:ln>
        </p:spPr>
      </p:pic>
    </p:spTree>
    <p:custDataLst>
      <p:tags r:id="rId1"/>
    </p:custDataLst>
  </p:cSld>
  <p:clrMapOvr>
    <a:masterClrMapping/>
  </p:clrMapOvr>
  <p:transition advTm="189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7" dur="500"/>
                                        <p:tgtEl>
                                          <p:spTgt spid="1536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4">
                                            <p:txEl>
                                              <p:pRg st="4" end="4"/>
                                            </p:txEl>
                                          </p:spTgt>
                                        </p:tgtEl>
                                        <p:attrNameLst>
                                          <p:attrName>style.visibility</p:attrName>
                                        </p:attrNameLst>
                                      </p:cBhvr>
                                      <p:to>
                                        <p:strVal val="visible"/>
                                      </p:to>
                                    </p:set>
                                    <p:animEffect transition="in" filter="blinds(horizontal)">
                                      <p:cBhvr>
                                        <p:cTn id="12" dur="500"/>
                                        <p:tgtEl>
                                          <p:spTgt spid="1536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4">
                                            <p:txEl>
                                              <p:pRg st="6" end="6"/>
                                            </p:txEl>
                                          </p:spTgt>
                                        </p:tgtEl>
                                        <p:attrNameLst>
                                          <p:attrName>style.visibility</p:attrName>
                                        </p:attrNameLst>
                                      </p:cBhvr>
                                      <p:to>
                                        <p:strVal val="visible"/>
                                      </p:to>
                                    </p:set>
                                    <p:animEffect transition="in" filter="blinds(horizontal)">
                                      <p:cBhvr>
                                        <p:cTn id="17" dur="500"/>
                                        <p:tgtEl>
                                          <p:spTgt spid="1536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4">
                                            <p:txEl>
                                              <p:pRg st="8" end="8"/>
                                            </p:txEl>
                                          </p:spTgt>
                                        </p:tgtEl>
                                        <p:attrNameLst>
                                          <p:attrName>style.visibility</p:attrName>
                                        </p:attrNameLst>
                                      </p:cBhvr>
                                      <p:to>
                                        <p:strVal val="visible"/>
                                      </p:to>
                                    </p:set>
                                    <p:animEffect transition="in" filter="blinds(horizontal)">
                                      <p:cBhvr>
                                        <p:cTn id="22" dur="500"/>
                                        <p:tgtEl>
                                          <p:spTgt spid="1536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4">
                                            <p:txEl>
                                              <p:pRg st="10" end="10"/>
                                            </p:txEl>
                                          </p:spTgt>
                                        </p:tgtEl>
                                        <p:attrNameLst>
                                          <p:attrName>style.visibility</p:attrName>
                                        </p:attrNameLst>
                                      </p:cBhvr>
                                      <p:to>
                                        <p:strVal val="visible"/>
                                      </p:to>
                                    </p:set>
                                    <p:animEffect transition="in" filter="blinds(horizontal)">
                                      <p:cBhvr>
                                        <p:cTn id="27" dur="500"/>
                                        <p:tgtEl>
                                          <p:spTgt spid="1536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364">
                                            <p:txEl>
                                              <p:pRg st="12" end="12"/>
                                            </p:txEl>
                                          </p:spTgt>
                                        </p:tgtEl>
                                        <p:attrNameLst>
                                          <p:attrName>style.visibility</p:attrName>
                                        </p:attrNameLst>
                                      </p:cBhvr>
                                      <p:to>
                                        <p:strVal val="visible"/>
                                      </p:to>
                                    </p:set>
                                    <p:animEffect transition="in" filter="blinds(horizontal)">
                                      <p:cBhvr>
                                        <p:cTn id="32" dur="500"/>
                                        <p:tgtEl>
                                          <p:spTgt spid="1536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etall"/>
          <p:cNvPicPr>
            <a:picLocks noChangeAspect="1" noChangeArrowheads="1"/>
          </p:cNvPicPr>
          <p:nvPr/>
        </p:nvPicPr>
        <p:blipFill>
          <a:blip r:embed="rId2" cstate="print">
            <a:lum bright="50000" contrast="-70000"/>
          </a:blip>
          <a:srcRect/>
          <a:stretch>
            <a:fillRect/>
          </a:stretch>
        </p:blipFill>
        <p:spPr bwMode="auto">
          <a:xfrm>
            <a:off x="-26988" y="0"/>
            <a:ext cx="9194801" cy="6858000"/>
          </a:xfrm>
          <a:prstGeom prst="rect">
            <a:avLst/>
          </a:prstGeom>
          <a:noFill/>
          <a:ln w="9525">
            <a:noFill/>
            <a:miter lim="800000"/>
            <a:headEnd/>
            <a:tailEnd/>
          </a:ln>
        </p:spPr>
      </p:pic>
      <p:sp>
        <p:nvSpPr>
          <p:cNvPr id="15363" name="Text Box 3"/>
          <p:cNvSpPr txBox="1">
            <a:spLocks noChangeArrowheads="1"/>
          </p:cNvSpPr>
          <p:nvPr/>
        </p:nvSpPr>
        <p:spPr bwMode="auto">
          <a:xfrm>
            <a:off x="2555875" y="1773238"/>
            <a:ext cx="3886200" cy="3581400"/>
          </a:xfrm>
          <a:prstGeom prst="rect">
            <a:avLst/>
          </a:prstGeom>
          <a:noFill/>
          <a:ln w="9525">
            <a:noFill/>
            <a:miter lim="800000"/>
            <a:headEnd/>
            <a:tailEnd/>
          </a:ln>
        </p:spPr>
        <p:txBody>
          <a:bodyPr lIns="90000" tIns="46800" rIns="90000" bIns="46800">
            <a:spAutoFit/>
          </a:bodyPr>
          <a:lstStyle/>
          <a:p>
            <a:pPr>
              <a:spcBef>
                <a:spcPct val="50000"/>
              </a:spcBef>
            </a:pPr>
            <a:r>
              <a:rPr lang="de-DE" sz="2800">
                <a:latin typeface="Arial Narrow" pitchFamily="34" charset="0"/>
              </a:rPr>
              <a:t>Auf</a:t>
            </a:r>
          </a:p>
          <a:p>
            <a:pPr>
              <a:spcBef>
                <a:spcPct val="50000"/>
              </a:spcBef>
            </a:pPr>
            <a:r>
              <a:rPr lang="de-DE" sz="5400">
                <a:latin typeface="Arial Narrow" pitchFamily="34" charset="0"/>
              </a:rPr>
              <a:t>Wieder</a:t>
            </a:r>
          </a:p>
          <a:p>
            <a:pPr>
              <a:spcBef>
                <a:spcPct val="50000"/>
              </a:spcBef>
            </a:pPr>
            <a:r>
              <a:rPr lang="de-DE" sz="8000">
                <a:latin typeface="Arial Narrow" pitchFamily="34" charset="0"/>
              </a:rPr>
              <a:t>Sehen</a:t>
            </a:r>
          </a:p>
        </p:txBody>
      </p:sp>
      <p:sp>
        <p:nvSpPr>
          <p:cNvPr id="15364" name="Text Box 4"/>
          <p:cNvSpPr txBox="1">
            <a:spLocks noChangeArrowheads="1"/>
          </p:cNvSpPr>
          <p:nvPr/>
        </p:nvSpPr>
        <p:spPr bwMode="auto">
          <a:xfrm>
            <a:off x="395288" y="620713"/>
            <a:ext cx="3975100" cy="396875"/>
          </a:xfrm>
          <a:prstGeom prst="rect">
            <a:avLst/>
          </a:prstGeom>
          <a:noFill/>
          <a:ln w="9525">
            <a:noFill/>
            <a:miter lim="800000"/>
            <a:headEnd/>
            <a:tailEnd/>
          </a:ln>
        </p:spPr>
        <p:txBody>
          <a:bodyPr lIns="90000" tIns="46800" rIns="90000" bIns="46800">
            <a:spAutoFit/>
          </a:bodyPr>
          <a:lstStyle/>
          <a:p>
            <a:pPr algn="l">
              <a:spcBef>
                <a:spcPct val="50000"/>
              </a:spcBef>
            </a:pPr>
            <a:r>
              <a:rPr lang="de-DE" sz="2000" b="1">
                <a:latin typeface="Arial Narrow" pitchFamily="34" charset="0"/>
              </a:rPr>
              <a:t>Vielen Dank für Ihre Aufmerksamkeit!</a:t>
            </a:r>
          </a:p>
        </p:txBody>
      </p:sp>
    </p:spTree>
  </p:cSld>
  <p:clrMapOvr>
    <a:masterClrMapping/>
  </p:clrMapOvr>
  <p:transition advTm="249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6147" name="Text Box 6"/>
          <p:cNvSpPr txBox="1">
            <a:spLocks noChangeArrowheads="1"/>
          </p:cNvSpPr>
          <p:nvPr/>
        </p:nvSpPr>
        <p:spPr bwMode="auto">
          <a:xfrm>
            <a:off x="304800" y="304800"/>
            <a:ext cx="4772025"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Sehen im Alter</a:t>
            </a:r>
          </a:p>
        </p:txBody>
      </p:sp>
      <p:sp>
        <p:nvSpPr>
          <p:cNvPr id="6148" name="Line 7"/>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grpSp>
        <p:nvGrpSpPr>
          <p:cNvPr id="2" name="Group 59"/>
          <p:cNvGrpSpPr>
            <a:grpSpLocks/>
          </p:cNvGrpSpPr>
          <p:nvPr/>
        </p:nvGrpSpPr>
        <p:grpSpPr bwMode="auto">
          <a:xfrm>
            <a:off x="971550" y="2781300"/>
            <a:ext cx="7032625" cy="3273425"/>
            <a:chOff x="2880" y="2251"/>
            <a:chExt cx="2391" cy="1205"/>
          </a:xfrm>
        </p:grpSpPr>
        <p:sp>
          <p:nvSpPr>
            <p:cNvPr id="6153" name="Rectangle 60"/>
            <p:cNvSpPr>
              <a:spLocks noChangeArrowheads="1"/>
            </p:cNvSpPr>
            <p:nvPr/>
          </p:nvSpPr>
          <p:spPr bwMode="auto">
            <a:xfrm>
              <a:off x="3301" y="2293"/>
              <a:ext cx="1948" cy="888"/>
            </a:xfrm>
            <a:prstGeom prst="rect">
              <a:avLst/>
            </a:prstGeom>
            <a:solidFill>
              <a:srgbClr val="C0C0C0"/>
            </a:solidFill>
            <a:ln w="9525">
              <a:noFill/>
              <a:miter lim="800000"/>
              <a:headEnd/>
              <a:tailEnd/>
            </a:ln>
          </p:spPr>
          <p:txBody>
            <a:bodyPr/>
            <a:lstStyle/>
            <a:p>
              <a:endParaRPr lang="de-DE"/>
            </a:p>
          </p:txBody>
        </p:sp>
        <p:sp>
          <p:nvSpPr>
            <p:cNvPr id="6154" name="Rectangle 61"/>
            <p:cNvSpPr>
              <a:spLocks noChangeArrowheads="1"/>
            </p:cNvSpPr>
            <p:nvPr/>
          </p:nvSpPr>
          <p:spPr bwMode="auto">
            <a:xfrm>
              <a:off x="3301" y="2293"/>
              <a:ext cx="1948" cy="888"/>
            </a:xfrm>
            <a:prstGeom prst="rect">
              <a:avLst/>
            </a:prstGeom>
            <a:noFill/>
            <a:ln w="7620">
              <a:solidFill>
                <a:srgbClr val="808080"/>
              </a:solidFill>
              <a:miter lim="800000"/>
              <a:headEnd/>
              <a:tailEnd/>
            </a:ln>
          </p:spPr>
          <p:txBody>
            <a:bodyPr/>
            <a:lstStyle/>
            <a:p>
              <a:endParaRPr lang="de-DE"/>
            </a:p>
          </p:txBody>
        </p:sp>
        <p:sp>
          <p:nvSpPr>
            <p:cNvPr id="6155" name="Line 62"/>
            <p:cNvSpPr>
              <a:spLocks noChangeShapeType="1"/>
            </p:cNvSpPr>
            <p:nvPr/>
          </p:nvSpPr>
          <p:spPr bwMode="auto">
            <a:xfrm>
              <a:off x="3301" y="2293"/>
              <a:ext cx="1" cy="888"/>
            </a:xfrm>
            <a:prstGeom prst="line">
              <a:avLst/>
            </a:prstGeom>
            <a:noFill/>
            <a:ln w="0">
              <a:solidFill>
                <a:srgbClr val="000000"/>
              </a:solidFill>
              <a:round/>
              <a:headEnd/>
              <a:tailEnd/>
            </a:ln>
          </p:spPr>
          <p:txBody>
            <a:bodyPr/>
            <a:lstStyle/>
            <a:p>
              <a:endParaRPr lang="de-DE"/>
            </a:p>
          </p:txBody>
        </p:sp>
        <p:sp>
          <p:nvSpPr>
            <p:cNvPr id="6156" name="Line 63"/>
            <p:cNvSpPr>
              <a:spLocks noChangeShapeType="1"/>
            </p:cNvSpPr>
            <p:nvPr/>
          </p:nvSpPr>
          <p:spPr bwMode="auto">
            <a:xfrm rot="5400000">
              <a:off x="3277" y="3181"/>
              <a:ext cx="24" cy="0"/>
            </a:xfrm>
            <a:prstGeom prst="line">
              <a:avLst/>
            </a:prstGeom>
            <a:noFill/>
            <a:ln w="0">
              <a:solidFill>
                <a:srgbClr val="000000"/>
              </a:solidFill>
              <a:round/>
              <a:headEnd/>
              <a:tailEnd/>
            </a:ln>
          </p:spPr>
          <p:txBody>
            <a:bodyPr/>
            <a:lstStyle/>
            <a:p>
              <a:endParaRPr lang="de-DE"/>
            </a:p>
          </p:txBody>
        </p:sp>
        <p:sp>
          <p:nvSpPr>
            <p:cNvPr id="6157" name="Line 64"/>
            <p:cNvSpPr>
              <a:spLocks noChangeShapeType="1"/>
            </p:cNvSpPr>
            <p:nvPr/>
          </p:nvSpPr>
          <p:spPr bwMode="auto">
            <a:xfrm rot="10800000">
              <a:off x="3277" y="2886"/>
              <a:ext cx="24" cy="0"/>
            </a:xfrm>
            <a:prstGeom prst="line">
              <a:avLst/>
            </a:prstGeom>
            <a:noFill/>
            <a:ln w="0">
              <a:solidFill>
                <a:srgbClr val="000000"/>
              </a:solidFill>
              <a:round/>
              <a:headEnd/>
              <a:tailEnd/>
            </a:ln>
          </p:spPr>
          <p:txBody>
            <a:bodyPr/>
            <a:lstStyle/>
            <a:p>
              <a:endParaRPr lang="de-DE"/>
            </a:p>
          </p:txBody>
        </p:sp>
        <p:sp>
          <p:nvSpPr>
            <p:cNvPr id="6158" name="Line 65"/>
            <p:cNvSpPr>
              <a:spLocks noChangeShapeType="1"/>
            </p:cNvSpPr>
            <p:nvPr/>
          </p:nvSpPr>
          <p:spPr bwMode="auto">
            <a:xfrm rot="10800000">
              <a:off x="3277" y="2587"/>
              <a:ext cx="24" cy="1"/>
            </a:xfrm>
            <a:prstGeom prst="line">
              <a:avLst/>
            </a:prstGeom>
            <a:noFill/>
            <a:ln w="0">
              <a:solidFill>
                <a:srgbClr val="000000"/>
              </a:solidFill>
              <a:round/>
              <a:headEnd/>
              <a:tailEnd/>
            </a:ln>
          </p:spPr>
          <p:txBody>
            <a:bodyPr/>
            <a:lstStyle/>
            <a:p>
              <a:endParaRPr lang="de-DE"/>
            </a:p>
          </p:txBody>
        </p:sp>
        <p:sp>
          <p:nvSpPr>
            <p:cNvPr id="6159" name="Line 66"/>
            <p:cNvSpPr>
              <a:spLocks noChangeShapeType="1"/>
            </p:cNvSpPr>
            <p:nvPr/>
          </p:nvSpPr>
          <p:spPr bwMode="auto">
            <a:xfrm>
              <a:off x="3277" y="2293"/>
              <a:ext cx="24" cy="0"/>
            </a:xfrm>
            <a:prstGeom prst="line">
              <a:avLst/>
            </a:prstGeom>
            <a:noFill/>
            <a:ln w="0">
              <a:solidFill>
                <a:srgbClr val="000000"/>
              </a:solidFill>
              <a:round/>
              <a:headEnd/>
              <a:tailEnd/>
            </a:ln>
          </p:spPr>
          <p:txBody>
            <a:bodyPr/>
            <a:lstStyle/>
            <a:p>
              <a:endParaRPr lang="de-DE"/>
            </a:p>
          </p:txBody>
        </p:sp>
        <p:sp>
          <p:nvSpPr>
            <p:cNvPr id="6160" name="Line 67"/>
            <p:cNvSpPr>
              <a:spLocks noChangeShapeType="1"/>
            </p:cNvSpPr>
            <p:nvPr/>
          </p:nvSpPr>
          <p:spPr bwMode="auto">
            <a:xfrm>
              <a:off x="3301" y="3181"/>
              <a:ext cx="1948" cy="0"/>
            </a:xfrm>
            <a:prstGeom prst="line">
              <a:avLst/>
            </a:prstGeom>
            <a:noFill/>
            <a:ln w="0">
              <a:solidFill>
                <a:srgbClr val="000000"/>
              </a:solidFill>
              <a:round/>
              <a:headEnd/>
              <a:tailEnd/>
            </a:ln>
          </p:spPr>
          <p:txBody>
            <a:bodyPr/>
            <a:lstStyle/>
            <a:p>
              <a:endParaRPr lang="de-DE"/>
            </a:p>
          </p:txBody>
        </p:sp>
        <p:sp>
          <p:nvSpPr>
            <p:cNvPr id="6161" name="Line 68"/>
            <p:cNvSpPr>
              <a:spLocks noChangeShapeType="1"/>
            </p:cNvSpPr>
            <p:nvPr/>
          </p:nvSpPr>
          <p:spPr bwMode="auto">
            <a:xfrm flipV="1">
              <a:off x="3301" y="3181"/>
              <a:ext cx="1" cy="24"/>
            </a:xfrm>
            <a:prstGeom prst="line">
              <a:avLst/>
            </a:prstGeom>
            <a:noFill/>
            <a:ln w="0">
              <a:solidFill>
                <a:srgbClr val="000000"/>
              </a:solidFill>
              <a:round/>
              <a:headEnd/>
              <a:tailEnd/>
            </a:ln>
          </p:spPr>
          <p:txBody>
            <a:bodyPr/>
            <a:lstStyle/>
            <a:p>
              <a:endParaRPr lang="de-DE"/>
            </a:p>
          </p:txBody>
        </p:sp>
        <p:sp>
          <p:nvSpPr>
            <p:cNvPr id="6162" name="Line 69"/>
            <p:cNvSpPr>
              <a:spLocks noChangeShapeType="1"/>
            </p:cNvSpPr>
            <p:nvPr/>
          </p:nvSpPr>
          <p:spPr bwMode="auto">
            <a:xfrm flipV="1">
              <a:off x="3691" y="3181"/>
              <a:ext cx="0" cy="24"/>
            </a:xfrm>
            <a:prstGeom prst="line">
              <a:avLst/>
            </a:prstGeom>
            <a:noFill/>
            <a:ln w="0">
              <a:solidFill>
                <a:srgbClr val="000000"/>
              </a:solidFill>
              <a:round/>
              <a:headEnd/>
              <a:tailEnd/>
            </a:ln>
          </p:spPr>
          <p:txBody>
            <a:bodyPr/>
            <a:lstStyle/>
            <a:p>
              <a:endParaRPr lang="de-DE"/>
            </a:p>
          </p:txBody>
        </p:sp>
        <p:sp>
          <p:nvSpPr>
            <p:cNvPr id="6163" name="Line 70"/>
            <p:cNvSpPr>
              <a:spLocks noChangeShapeType="1"/>
            </p:cNvSpPr>
            <p:nvPr/>
          </p:nvSpPr>
          <p:spPr bwMode="auto">
            <a:xfrm flipV="1">
              <a:off x="4080" y="3181"/>
              <a:ext cx="0" cy="24"/>
            </a:xfrm>
            <a:prstGeom prst="line">
              <a:avLst/>
            </a:prstGeom>
            <a:noFill/>
            <a:ln w="0">
              <a:solidFill>
                <a:srgbClr val="000000"/>
              </a:solidFill>
              <a:round/>
              <a:headEnd/>
              <a:tailEnd/>
            </a:ln>
          </p:spPr>
          <p:txBody>
            <a:bodyPr/>
            <a:lstStyle/>
            <a:p>
              <a:endParaRPr lang="de-DE"/>
            </a:p>
          </p:txBody>
        </p:sp>
        <p:sp>
          <p:nvSpPr>
            <p:cNvPr id="6164" name="Line 71"/>
            <p:cNvSpPr>
              <a:spLocks noChangeShapeType="1"/>
            </p:cNvSpPr>
            <p:nvPr/>
          </p:nvSpPr>
          <p:spPr bwMode="auto">
            <a:xfrm flipV="1">
              <a:off x="4470" y="3181"/>
              <a:ext cx="0" cy="24"/>
            </a:xfrm>
            <a:prstGeom prst="line">
              <a:avLst/>
            </a:prstGeom>
            <a:noFill/>
            <a:ln w="0">
              <a:solidFill>
                <a:srgbClr val="000000"/>
              </a:solidFill>
              <a:round/>
              <a:headEnd/>
              <a:tailEnd/>
            </a:ln>
          </p:spPr>
          <p:txBody>
            <a:bodyPr/>
            <a:lstStyle/>
            <a:p>
              <a:endParaRPr lang="de-DE"/>
            </a:p>
          </p:txBody>
        </p:sp>
        <p:sp>
          <p:nvSpPr>
            <p:cNvPr id="6165" name="Line 72"/>
            <p:cNvSpPr>
              <a:spLocks noChangeShapeType="1"/>
            </p:cNvSpPr>
            <p:nvPr/>
          </p:nvSpPr>
          <p:spPr bwMode="auto">
            <a:xfrm flipV="1">
              <a:off x="4859" y="3181"/>
              <a:ext cx="1" cy="24"/>
            </a:xfrm>
            <a:prstGeom prst="line">
              <a:avLst/>
            </a:prstGeom>
            <a:noFill/>
            <a:ln w="0">
              <a:solidFill>
                <a:srgbClr val="000000"/>
              </a:solidFill>
              <a:round/>
              <a:headEnd/>
              <a:tailEnd/>
            </a:ln>
          </p:spPr>
          <p:txBody>
            <a:bodyPr/>
            <a:lstStyle/>
            <a:p>
              <a:endParaRPr lang="de-DE"/>
            </a:p>
          </p:txBody>
        </p:sp>
        <p:sp>
          <p:nvSpPr>
            <p:cNvPr id="6166" name="Line 73"/>
            <p:cNvSpPr>
              <a:spLocks noChangeShapeType="1"/>
            </p:cNvSpPr>
            <p:nvPr/>
          </p:nvSpPr>
          <p:spPr bwMode="auto">
            <a:xfrm flipV="1">
              <a:off x="5249" y="3181"/>
              <a:ext cx="0" cy="24"/>
            </a:xfrm>
            <a:prstGeom prst="line">
              <a:avLst/>
            </a:prstGeom>
            <a:noFill/>
            <a:ln w="0">
              <a:solidFill>
                <a:srgbClr val="000000"/>
              </a:solidFill>
              <a:round/>
              <a:headEnd/>
              <a:tailEnd/>
            </a:ln>
          </p:spPr>
          <p:txBody>
            <a:bodyPr/>
            <a:lstStyle/>
            <a:p>
              <a:endParaRPr lang="de-DE"/>
            </a:p>
          </p:txBody>
        </p:sp>
        <p:sp>
          <p:nvSpPr>
            <p:cNvPr id="6167" name="Line 74"/>
            <p:cNvSpPr>
              <a:spLocks noChangeShapeType="1"/>
            </p:cNvSpPr>
            <p:nvPr/>
          </p:nvSpPr>
          <p:spPr bwMode="auto">
            <a:xfrm>
              <a:off x="3496" y="2435"/>
              <a:ext cx="195" cy="7"/>
            </a:xfrm>
            <a:prstGeom prst="line">
              <a:avLst/>
            </a:prstGeom>
            <a:noFill/>
            <a:ln w="7620">
              <a:solidFill>
                <a:srgbClr val="000080"/>
              </a:solidFill>
              <a:round/>
              <a:headEnd/>
              <a:tailEnd/>
            </a:ln>
          </p:spPr>
          <p:txBody>
            <a:bodyPr/>
            <a:lstStyle/>
            <a:p>
              <a:endParaRPr lang="de-DE"/>
            </a:p>
          </p:txBody>
        </p:sp>
        <p:sp>
          <p:nvSpPr>
            <p:cNvPr id="6168" name="Freeform 75"/>
            <p:cNvSpPr>
              <a:spLocks/>
            </p:cNvSpPr>
            <p:nvPr/>
          </p:nvSpPr>
          <p:spPr bwMode="auto">
            <a:xfrm>
              <a:off x="3691" y="2442"/>
              <a:ext cx="195" cy="10"/>
            </a:xfrm>
            <a:custGeom>
              <a:avLst/>
              <a:gdLst>
                <a:gd name="T0" fmla="*/ 0 w 657"/>
                <a:gd name="T1" fmla="*/ 0 h 36"/>
                <a:gd name="T2" fmla="*/ 29 w 657"/>
                <a:gd name="T3" fmla="*/ 1 h 36"/>
                <a:gd name="T4" fmla="*/ 58 w 657"/>
                <a:gd name="T5" fmla="*/ 3 h 36"/>
                <a:gd name="T6" fmla="*/ 0 60000 65536"/>
                <a:gd name="T7" fmla="*/ 0 60000 65536"/>
                <a:gd name="T8" fmla="*/ 0 60000 65536"/>
                <a:gd name="T9" fmla="*/ 0 w 657"/>
                <a:gd name="T10" fmla="*/ 0 h 36"/>
                <a:gd name="T11" fmla="*/ 657 w 657"/>
                <a:gd name="T12" fmla="*/ 36 h 36"/>
              </a:gdLst>
              <a:ahLst/>
              <a:cxnLst>
                <a:cxn ang="T6">
                  <a:pos x="T0" y="T1"/>
                </a:cxn>
                <a:cxn ang="T7">
                  <a:pos x="T2" y="T3"/>
                </a:cxn>
                <a:cxn ang="T8">
                  <a:pos x="T4" y="T5"/>
                </a:cxn>
              </a:cxnLst>
              <a:rect l="T9" t="T10" r="T11" b="T12"/>
              <a:pathLst>
                <a:path w="657" h="36">
                  <a:moveTo>
                    <a:pt x="0" y="0"/>
                  </a:moveTo>
                  <a:lnTo>
                    <a:pt x="328" y="12"/>
                  </a:lnTo>
                  <a:lnTo>
                    <a:pt x="657" y="36"/>
                  </a:lnTo>
                </a:path>
              </a:pathLst>
            </a:custGeom>
            <a:noFill/>
            <a:ln w="7620">
              <a:solidFill>
                <a:srgbClr val="000080"/>
              </a:solidFill>
              <a:prstDash val="solid"/>
              <a:round/>
              <a:headEnd/>
              <a:tailEnd/>
            </a:ln>
          </p:spPr>
          <p:txBody>
            <a:bodyPr/>
            <a:lstStyle/>
            <a:p>
              <a:endParaRPr lang="de-DE"/>
            </a:p>
          </p:txBody>
        </p:sp>
        <p:sp>
          <p:nvSpPr>
            <p:cNvPr id="6169" name="Freeform 76"/>
            <p:cNvSpPr>
              <a:spLocks/>
            </p:cNvSpPr>
            <p:nvPr/>
          </p:nvSpPr>
          <p:spPr bwMode="auto">
            <a:xfrm>
              <a:off x="3886" y="2452"/>
              <a:ext cx="194" cy="31"/>
            </a:xfrm>
            <a:custGeom>
              <a:avLst/>
              <a:gdLst>
                <a:gd name="T0" fmla="*/ 0 w 656"/>
                <a:gd name="T1" fmla="*/ 0 h 107"/>
                <a:gd name="T2" fmla="*/ 29 w 656"/>
                <a:gd name="T3" fmla="*/ 4 h 107"/>
                <a:gd name="T4" fmla="*/ 57 w 656"/>
                <a:gd name="T5" fmla="*/ 9 h 107"/>
                <a:gd name="T6" fmla="*/ 0 60000 65536"/>
                <a:gd name="T7" fmla="*/ 0 60000 65536"/>
                <a:gd name="T8" fmla="*/ 0 60000 65536"/>
                <a:gd name="T9" fmla="*/ 0 w 656"/>
                <a:gd name="T10" fmla="*/ 0 h 107"/>
                <a:gd name="T11" fmla="*/ 656 w 656"/>
                <a:gd name="T12" fmla="*/ 107 h 107"/>
              </a:gdLst>
              <a:ahLst/>
              <a:cxnLst>
                <a:cxn ang="T6">
                  <a:pos x="T0" y="T1"/>
                </a:cxn>
                <a:cxn ang="T7">
                  <a:pos x="T2" y="T3"/>
                </a:cxn>
                <a:cxn ang="T8">
                  <a:pos x="T4" y="T5"/>
                </a:cxn>
              </a:cxnLst>
              <a:rect l="T9" t="T10" r="T11" b="T12"/>
              <a:pathLst>
                <a:path w="656" h="107">
                  <a:moveTo>
                    <a:pt x="0" y="0"/>
                  </a:moveTo>
                  <a:lnTo>
                    <a:pt x="328" y="48"/>
                  </a:lnTo>
                  <a:lnTo>
                    <a:pt x="656" y="107"/>
                  </a:lnTo>
                </a:path>
              </a:pathLst>
            </a:custGeom>
            <a:noFill/>
            <a:ln w="7620">
              <a:solidFill>
                <a:srgbClr val="000080"/>
              </a:solidFill>
              <a:prstDash val="solid"/>
              <a:round/>
              <a:headEnd/>
              <a:tailEnd/>
            </a:ln>
          </p:spPr>
          <p:txBody>
            <a:bodyPr/>
            <a:lstStyle/>
            <a:p>
              <a:endParaRPr lang="de-DE"/>
            </a:p>
          </p:txBody>
        </p:sp>
        <p:sp>
          <p:nvSpPr>
            <p:cNvPr id="6170" name="Freeform 77"/>
            <p:cNvSpPr>
              <a:spLocks/>
            </p:cNvSpPr>
            <p:nvPr/>
          </p:nvSpPr>
          <p:spPr bwMode="auto">
            <a:xfrm>
              <a:off x="4080" y="2483"/>
              <a:ext cx="195" cy="52"/>
            </a:xfrm>
            <a:custGeom>
              <a:avLst/>
              <a:gdLst>
                <a:gd name="T0" fmla="*/ 0 w 657"/>
                <a:gd name="T1" fmla="*/ 0 h 179"/>
                <a:gd name="T2" fmla="*/ 29 w 657"/>
                <a:gd name="T3" fmla="*/ 7 h 179"/>
                <a:gd name="T4" fmla="*/ 58 w 657"/>
                <a:gd name="T5" fmla="*/ 15 h 179"/>
                <a:gd name="T6" fmla="*/ 0 60000 65536"/>
                <a:gd name="T7" fmla="*/ 0 60000 65536"/>
                <a:gd name="T8" fmla="*/ 0 60000 65536"/>
                <a:gd name="T9" fmla="*/ 0 w 657"/>
                <a:gd name="T10" fmla="*/ 0 h 179"/>
                <a:gd name="T11" fmla="*/ 657 w 657"/>
                <a:gd name="T12" fmla="*/ 179 h 179"/>
              </a:gdLst>
              <a:ahLst/>
              <a:cxnLst>
                <a:cxn ang="T6">
                  <a:pos x="T0" y="T1"/>
                </a:cxn>
                <a:cxn ang="T7">
                  <a:pos x="T2" y="T3"/>
                </a:cxn>
                <a:cxn ang="T8">
                  <a:pos x="T4" y="T5"/>
                </a:cxn>
              </a:cxnLst>
              <a:rect l="T9" t="T10" r="T11" b="T12"/>
              <a:pathLst>
                <a:path w="657" h="179">
                  <a:moveTo>
                    <a:pt x="0" y="0"/>
                  </a:moveTo>
                  <a:lnTo>
                    <a:pt x="329" y="84"/>
                  </a:lnTo>
                  <a:lnTo>
                    <a:pt x="657" y="179"/>
                  </a:lnTo>
                </a:path>
              </a:pathLst>
            </a:custGeom>
            <a:noFill/>
            <a:ln w="7620">
              <a:solidFill>
                <a:srgbClr val="000080"/>
              </a:solidFill>
              <a:prstDash val="solid"/>
              <a:round/>
              <a:headEnd/>
              <a:tailEnd/>
            </a:ln>
          </p:spPr>
          <p:txBody>
            <a:bodyPr/>
            <a:lstStyle/>
            <a:p>
              <a:endParaRPr lang="de-DE"/>
            </a:p>
          </p:txBody>
        </p:sp>
        <p:sp>
          <p:nvSpPr>
            <p:cNvPr id="6171" name="Freeform 78"/>
            <p:cNvSpPr>
              <a:spLocks/>
            </p:cNvSpPr>
            <p:nvPr/>
          </p:nvSpPr>
          <p:spPr bwMode="auto">
            <a:xfrm>
              <a:off x="4275" y="2535"/>
              <a:ext cx="195" cy="84"/>
            </a:xfrm>
            <a:custGeom>
              <a:avLst/>
              <a:gdLst>
                <a:gd name="T0" fmla="*/ 0 w 657"/>
                <a:gd name="T1" fmla="*/ 0 h 286"/>
                <a:gd name="T2" fmla="*/ 29 w 657"/>
                <a:gd name="T3" fmla="*/ 11 h 286"/>
                <a:gd name="T4" fmla="*/ 58 w 657"/>
                <a:gd name="T5" fmla="*/ 25 h 286"/>
                <a:gd name="T6" fmla="*/ 0 60000 65536"/>
                <a:gd name="T7" fmla="*/ 0 60000 65536"/>
                <a:gd name="T8" fmla="*/ 0 60000 65536"/>
                <a:gd name="T9" fmla="*/ 0 w 657"/>
                <a:gd name="T10" fmla="*/ 0 h 286"/>
                <a:gd name="T11" fmla="*/ 657 w 657"/>
                <a:gd name="T12" fmla="*/ 286 h 286"/>
              </a:gdLst>
              <a:ahLst/>
              <a:cxnLst>
                <a:cxn ang="T6">
                  <a:pos x="T0" y="T1"/>
                </a:cxn>
                <a:cxn ang="T7">
                  <a:pos x="T2" y="T3"/>
                </a:cxn>
                <a:cxn ang="T8">
                  <a:pos x="T4" y="T5"/>
                </a:cxn>
              </a:cxnLst>
              <a:rect l="T9" t="T10" r="T11" b="T12"/>
              <a:pathLst>
                <a:path w="657" h="286">
                  <a:moveTo>
                    <a:pt x="0" y="0"/>
                  </a:moveTo>
                  <a:lnTo>
                    <a:pt x="328" y="131"/>
                  </a:lnTo>
                  <a:lnTo>
                    <a:pt x="657" y="286"/>
                  </a:lnTo>
                </a:path>
              </a:pathLst>
            </a:custGeom>
            <a:noFill/>
            <a:ln w="7620">
              <a:solidFill>
                <a:srgbClr val="000080"/>
              </a:solidFill>
              <a:prstDash val="solid"/>
              <a:round/>
              <a:headEnd/>
              <a:tailEnd/>
            </a:ln>
          </p:spPr>
          <p:txBody>
            <a:bodyPr/>
            <a:lstStyle/>
            <a:p>
              <a:endParaRPr lang="de-DE"/>
            </a:p>
          </p:txBody>
        </p:sp>
        <p:sp>
          <p:nvSpPr>
            <p:cNvPr id="6172" name="Freeform 79"/>
            <p:cNvSpPr>
              <a:spLocks/>
            </p:cNvSpPr>
            <p:nvPr/>
          </p:nvSpPr>
          <p:spPr bwMode="auto">
            <a:xfrm>
              <a:off x="4470" y="2619"/>
              <a:ext cx="195" cy="107"/>
            </a:xfrm>
            <a:custGeom>
              <a:avLst/>
              <a:gdLst>
                <a:gd name="T0" fmla="*/ 0 w 656"/>
                <a:gd name="T1" fmla="*/ 0 h 370"/>
                <a:gd name="T2" fmla="*/ 29 w 656"/>
                <a:gd name="T3" fmla="*/ 15 h 370"/>
                <a:gd name="T4" fmla="*/ 58 w 656"/>
                <a:gd name="T5" fmla="*/ 31 h 370"/>
                <a:gd name="T6" fmla="*/ 0 60000 65536"/>
                <a:gd name="T7" fmla="*/ 0 60000 65536"/>
                <a:gd name="T8" fmla="*/ 0 60000 65536"/>
                <a:gd name="T9" fmla="*/ 0 w 656"/>
                <a:gd name="T10" fmla="*/ 0 h 370"/>
                <a:gd name="T11" fmla="*/ 656 w 656"/>
                <a:gd name="T12" fmla="*/ 370 h 370"/>
              </a:gdLst>
              <a:ahLst/>
              <a:cxnLst>
                <a:cxn ang="T6">
                  <a:pos x="T0" y="T1"/>
                </a:cxn>
                <a:cxn ang="T7">
                  <a:pos x="T2" y="T3"/>
                </a:cxn>
                <a:cxn ang="T8">
                  <a:pos x="T4" y="T5"/>
                </a:cxn>
              </a:cxnLst>
              <a:rect l="T9" t="T10" r="T11" b="T12"/>
              <a:pathLst>
                <a:path w="656" h="370">
                  <a:moveTo>
                    <a:pt x="0" y="0"/>
                  </a:moveTo>
                  <a:lnTo>
                    <a:pt x="328" y="179"/>
                  </a:lnTo>
                  <a:lnTo>
                    <a:pt x="656" y="370"/>
                  </a:lnTo>
                </a:path>
              </a:pathLst>
            </a:custGeom>
            <a:noFill/>
            <a:ln w="7620">
              <a:solidFill>
                <a:srgbClr val="000080"/>
              </a:solidFill>
              <a:prstDash val="solid"/>
              <a:round/>
              <a:headEnd/>
              <a:tailEnd/>
            </a:ln>
          </p:spPr>
          <p:txBody>
            <a:bodyPr/>
            <a:lstStyle/>
            <a:p>
              <a:endParaRPr lang="de-DE"/>
            </a:p>
          </p:txBody>
        </p:sp>
        <p:sp>
          <p:nvSpPr>
            <p:cNvPr id="6173" name="Freeform 80"/>
            <p:cNvSpPr>
              <a:spLocks/>
            </p:cNvSpPr>
            <p:nvPr/>
          </p:nvSpPr>
          <p:spPr bwMode="auto">
            <a:xfrm>
              <a:off x="4665" y="2726"/>
              <a:ext cx="194" cy="129"/>
            </a:xfrm>
            <a:custGeom>
              <a:avLst/>
              <a:gdLst>
                <a:gd name="T0" fmla="*/ 0 w 657"/>
                <a:gd name="T1" fmla="*/ 0 h 442"/>
                <a:gd name="T2" fmla="*/ 29 w 657"/>
                <a:gd name="T3" fmla="*/ 17 h 442"/>
                <a:gd name="T4" fmla="*/ 43 w 657"/>
                <a:gd name="T5" fmla="*/ 27 h 442"/>
                <a:gd name="T6" fmla="*/ 57 w 657"/>
                <a:gd name="T7" fmla="*/ 38 h 442"/>
                <a:gd name="T8" fmla="*/ 0 60000 65536"/>
                <a:gd name="T9" fmla="*/ 0 60000 65536"/>
                <a:gd name="T10" fmla="*/ 0 60000 65536"/>
                <a:gd name="T11" fmla="*/ 0 60000 65536"/>
                <a:gd name="T12" fmla="*/ 0 w 657"/>
                <a:gd name="T13" fmla="*/ 0 h 442"/>
                <a:gd name="T14" fmla="*/ 657 w 657"/>
                <a:gd name="T15" fmla="*/ 442 h 442"/>
              </a:gdLst>
              <a:ahLst/>
              <a:cxnLst>
                <a:cxn ang="T8">
                  <a:pos x="T0" y="T1"/>
                </a:cxn>
                <a:cxn ang="T9">
                  <a:pos x="T2" y="T3"/>
                </a:cxn>
                <a:cxn ang="T10">
                  <a:pos x="T4" y="T5"/>
                </a:cxn>
                <a:cxn ang="T11">
                  <a:pos x="T6" y="T7"/>
                </a:cxn>
              </a:cxnLst>
              <a:rect l="T12" t="T13" r="T14" b="T15"/>
              <a:pathLst>
                <a:path w="657" h="442">
                  <a:moveTo>
                    <a:pt x="0" y="0"/>
                  </a:moveTo>
                  <a:lnTo>
                    <a:pt x="329" y="203"/>
                  </a:lnTo>
                  <a:lnTo>
                    <a:pt x="493" y="322"/>
                  </a:lnTo>
                  <a:lnTo>
                    <a:pt x="657" y="442"/>
                  </a:lnTo>
                </a:path>
              </a:pathLst>
            </a:custGeom>
            <a:noFill/>
            <a:ln w="7620">
              <a:solidFill>
                <a:srgbClr val="000080"/>
              </a:solidFill>
              <a:prstDash val="solid"/>
              <a:round/>
              <a:headEnd/>
              <a:tailEnd/>
            </a:ln>
          </p:spPr>
          <p:txBody>
            <a:bodyPr/>
            <a:lstStyle/>
            <a:p>
              <a:endParaRPr lang="de-DE"/>
            </a:p>
          </p:txBody>
        </p:sp>
        <p:sp>
          <p:nvSpPr>
            <p:cNvPr id="6174" name="Freeform 81"/>
            <p:cNvSpPr>
              <a:spLocks/>
            </p:cNvSpPr>
            <p:nvPr/>
          </p:nvSpPr>
          <p:spPr bwMode="auto">
            <a:xfrm>
              <a:off x="4859" y="2855"/>
              <a:ext cx="195" cy="176"/>
            </a:xfrm>
            <a:custGeom>
              <a:avLst/>
              <a:gdLst>
                <a:gd name="T0" fmla="*/ 0 w 657"/>
                <a:gd name="T1" fmla="*/ 0 h 608"/>
                <a:gd name="T2" fmla="*/ 15 w 657"/>
                <a:gd name="T3" fmla="*/ 12 h 608"/>
                <a:gd name="T4" fmla="*/ 29 w 657"/>
                <a:gd name="T5" fmla="*/ 25 h 608"/>
                <a:gd name="T6" fmla="*/ 43 w 657"/>
                <a:gd name="T7" fmla="*/ 38 h 608"/>
                <a:gd name="T8" fmla="*/ 58 w 657"/>
                <a:gd name="T9" fmla="*/ 51 h 608"/>
                <a:gd name="T10" fmla="*/ 0 60000 65536"/>
                <a:gd name="T11" fmla="*/ 0 60000 65536"/>
                <a:gd name="T12" fmla="*/ 0 60000 65536"/>
                <a:gd name="T13" fmla="*/ 0 60000 65536"/>
                <a:gd name="T14" fmla="*/ 0 60000 65536"/>
                <a:gd name="T15" fmla="*/ 0 w 657"/>
                <a:gd name="T16" fmla="*/ 0 h 608"/>
                <a:gd name="T17" fmla="*/ 657 w 657"/>
                <a:gd name="T18" fmla="*/ 608 h 608"/>
              </a:gdLst>
              <a:ahLst/>
              <a:cxnLst>
                <a:cxn ang="T10">
                  <a:pos x="T0" y="T1"/>
                </a:cxn>
                <a:cxn ang="T11">
                  <a:pos x="T2" y="T3"/>
                </a:cxn>
                <a:cxn ang="T12">
                  <a:pos x="T4" y="T5"/>
                </a:cxn>
                <a:cxn ang="T13">
                  <a:pos x="T6" y="T7"/>
                </a:cxn>
                <a:cxn ang="T14">
                  <a:pos x="T8" y="T9"/>
                </a:cxn>
              </a:cxnLst>
              <a:rect l="T15" t="T16" r="T17" b="T18"/>
              <a:pathLst>
                <a:path w="657" h="608">
                  <a:moveTo>
                    <a:pt x="0" y="0"/>
                  </a:moveTo>
                  <a:lnTo>
                    <a:pt x="164" y="143"/>
                  </a:lnTo>
                  <a:lnTo>
                    <a:pt x="328" y="298"/>
                  </a:lnTo>
                  <a:lnTo>
                    <a:pt x="492" y="453"/>
                  </a:lnTo>
                  <a:lnTo>
                    <a:pt x="657" y="608"/>
                  </a:lnTo>
                </a:path>
              </a:pathLst>
            </a:custGeom>
            <a:noFill/>
            <a:ln w="7620">
              <a:solidFill>
                <a:srgbClr val="000080"/>
              </a:solidFill>
              <a:prstDash val="solid"/>
              <a:round/>
              <a:headEnd/>
              <a:tailEnd/>
            </a:ln>
          </p:spPr>
          <p:txBody>
            <a:bodyPr/>
            <a:lstStyle/>
            <a:p>
              <a:endParaRPr lang="de-DE"/>
            </a:p>
          </p:txBody>
        </p:sp>
        <p:sp>
          <p:nvSpPr>
            <p:cNvPr id="6175" name="Freeform 82"/>
            <p:cNvSpPr>
              <a:spLocks/>
            </p:cNvSpPr>
            <p:nvPr/>
          </p:nvSpPr>
          <p:spPr bwMode="auto">
            <a:xfrm>
              <a:off x="3463" y="2424"/>
              <a:ext cx="44" cy="21"/>
            </a:xfrm>
            <a:custGeom>
              <a:avLst/>
              <a:gdLst>
                <a:gd name="T0" fmla="*/ 14 w 71"/>
                <a:gd name="T1" fmla="*/ 0 h 72"/>
                <a:gd name="T2" fmla="*/ 27 w 71"/>
                <a:gd name="T3" fmla="*/ 3 h 72"/>
                <a:gd name="T4" fmla="*/ 14 w 71"/>
                <a:gd name="T5" fmla="*/ 6 h 72"/>
                <a:gd name="T6" fmla="*/ 0 w 71"/>
                <a:gd name="T7" fmla="*/ 3 h 72"/>
                <a:gd name="T8" fmla="*/ 14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35" y="0"/>
                  </a:moveTo>
                  <a:lnTo>
                    <a:pt x="71" y="36"/>
                  </a:lnTo>
                  <a:lnTo>
                    <a:pt x="35" y="72"/>
                  </a:lnTo>
                  <a:lnTo>
                    <a:pt x="0" y="36"/>
                  </a:lnTo>
                  <a:lnTo>
                    <a:pt x="35" y="0"/>
                  </a:lnTo>
                  <a:close/>
                </a:path>
              </a:pathLst>
            </a:custGeom>
            <a:solidFill>
              <a:srgbClr val="000080"/>
            </a:solidFill>
            <a:ln w="7620">
              <a:solidFill>
                <a:srgbClr val="000080"/>
              </a:solidFill>
              <a:prstDash val="solid"/>
              <a:round/>
              <a:headEnd/>
              <a:tailEnd/>
            </a:ln>
          </p:spPr>
          <p:txBody>
            <a:bodyPr/>
            <a:lstStyle/>
            <a:p>
              <a:endParaRPr lang="de-DE"/>
            </a:p>
          </p:txBody>
        </p:sp>
        <p:sp>
          <p:nvSpPr>
            <p:cNvPr id="6176" name="Freeform 83"/>
            <p:cNvSpPr>
              <a:spLocks/>
            </p:cNvSpPr>
            <p:nvPr/>
          </p:nvSpPr>
          <p:spPr bwMode="auto">
            <a:xfrm>
              <a:off x="3657" y="2431"/>
              <a:ext cx="44" cy="21"/>
            </a:xfrm>
            <a:custGeom>
              <a:avLst/>
              <a:gdLst>
                <a:gd name="T0" fmla="*/ 14 w 70"/>
                <a:gd name="T1" fmla="*/ 0 h 72"/>
                <a:gd name="T2" fmla="*/ 28 w 70"/>
                <a:gd name="T3" fmla="*/ 3 h 72"/>
                <a:gd name="T4" fmla="*/ 14 w 70"/>
                <a:gd name="T5" fmla="*/ 6 h 72"/>
                <a:gd name="T6" fmla="*/ 0 w 70"/>
                <a:gd name="T7" fmla="*/ 3 h 72"/>
                <a:gd name="T8" fmla="*/ 14 w 70"/>
                <a:gd name="T9" fmla="*/ 0 h 72"/>
                <a:gd name="T10" fmla="*/ 0 60000 65536"/>
                <a:gd name="T11" fmla="*/ 0 60000 65536"/>
                <a:gd name="T12" fmla="*/ 0 60000 65536"/>
                <a:gd name="T13" fmla="*/ 0 60000 65536"/>
                <a:gd name="T14" fmla="*/ 0 60000 65536"/>
                <a:gd name="T15" fmla="*/ 0 w 70"/>
                <a:gd name="T16" fmla="*/ 0 h 72"/>
                <a:gd name="T17" fmla="*/ 70 w 70"/>
                <a:gd name="T18" fmla="*/ 72 h 72"/>
              </a:gdLst>
              <a:ahLst/>
              <a:cxnLst>
                <a:cxn ang="T10">
                  <a:pos x="T0" y="T1"/>
                </a:cxn>
                <a:cxn ang="T11">
                  <a:pos x="T2" y="T3"/>
                </a:cxn>
                <a:cxn ang="T12">
                  <a:pos x="T4" y="T5"/>
                </a:cxn>
                <a:cxn ang="T13">
                  <a:pos x="T6" y="T7"/>
                </a:cxn>
                <a:cxn ang="T14">
                  <a:pos x="T8" y="T9"/>
                </a:cxn>
              </a:cxnLst>
              <a:rect l="T15" t="T16" r="T17" b="T18"/>
              <a:pathLst>
                <a:path w="70" h="72">
                  <a:moveTo>
                    <a:pt x="35" y="0"/>
                  </a:moveTo>
                  <a:lnTo>
                    <a:pt x="70" y="36"/>
                  </a:lnTo>
                  <a:lnTo>
                    <a:pt x="35" y="72"/>
                  </a:lnTo>
                  <a:lnTo>
                    <a:pt x="0" y="36"/>
                  </a:lnTo>
                  <a:lnTo>
                    <a:pt x="35" y="0"/>
                  </a:lnTo>
                  <a:close/>
                </a:path>
              </a:pathLst>
            </a:custGeom>
            <a:solidFill>
              <a:srgbClr val="000080"/>
            </a:solidFill>
            <a:ln w="7620">
              <a:solidFill>
                <a:srgbClr val="000080"/>
              </a:solidFill>
              <a:prstDash val="solid"/>
              <a:round/>
              <a:headEnd/>
              <a:tailEnd/>
            </a:ln>
          </p:spPr>
          <p:txBody>
            <a:bodyPr/>
            <a:lstStyle/>
            <a:p>
              <a:endParaRPr lang="de-DE"/>
            </a:p>
          </p:txBody>
        </p:sp>
        <p:sp>
          <p:nvSpPr>
            <p:cNvPr id="6177" name="Freeform 84"/>
            <p:cNvSpPr>
              <a:spLocks/>
            </p:cNvSpPr>
            <p:nvPr/>
          </p:nvSpPr>
          <p:spPr bwMode="auto">
            <a:xfrm>
              <a:off x="3852" y="2442"/>
              <a:ext cx="44" cy="21"/>
            </a:xfrm>
            <a:custGeom>
              <a:avLst/>
              <a:gdLst>
                <a:gd name="T0" fmla="*/ 14 w 70"/>
                <a:gd name="T1" fmla="*/ 0 h 72"/>
                <a:gd name="T2" fmla="*/ 28 w 70"/>
                <a:gd name="T3" fmla="*/ 3 h 72"/>
                <a:gd name="T4" fmla="*/ 14 w 70"/>
                <a:gd name="T5" fmla="*/ 6 h 72"/>
                <a:gd name="T6" fmla="*/ 0 w 70"/>
                <a:gd name="T7" fmla="*/ 3 h 72"/>
                <a:gd name="T8" fmla="*/ 14 w 70"/>
                <a:gd name="T9" fmla="*/ 0 h 72"/>
                <a:gd name="T10" fmla="*/ 0 60000 65536"/>
                <a:gd name="T11" fmla="*/ 0 60000 65536"/>
                <a:gd name="T12" fmla="*/ 0 60000 65536"/>
                <a:gd name="T13" fmla="*/ 0 60000 65536"/>
                <a:gd name="T14" fmla="*/ 0 60000 65536"/>
                <a:gd name="T15" fmla="*/ 0 w 70"/>
                <a:gd name="T16" fmla="*/ 0 h 72"/>
                <a:gd name="T17" fmla="*/ 70 w 70"/>
                <a:gd name="T18" fmla="*/ 72 h 72"/>
              </a:gdLst>
              <a:ahLst/>
              <a:cxnLst>
                <a:cxn ang="T10">
                  <a:pos x="T0" y="T1"/>
                </a:cxn>
                <a:cxn ang="T11">
                  <a:pos x="T2" y="T3"/>
                </a:cxn>
                <a:cxn ang="T12">
                  <a:pos x="T4" y="T5"/>
                </a:cxn>
                <a:cxn ang="T13">
                  <a:pos x="T6" y="T7"/>
                </a:cxn>
                <a:cxn ang="T14">
                  <a:pos x="T8" y="T9"/>
                </a:cxn>
              </a:cxnLst>
              <a:rect l="T15" t="T16" r="T17" b="T18"/>
              <a:pathLst>
                <a:path w="70" h="72">
                  <a:moveTo>
                    <a:pt x="35" y="0"/>
                  </a:moveTo>
                  <a:lnTo>
                    <a:pt x="70" y="36"/>
                  </a:lnTo>
                  <a:lnTo>
                    <a:pt x="35" y="72"/>
                  </a:lnTo>
                  <a:lnTo>
                    <a:pt x="0" y="36"/>
                  </a:lnTo>
                  <a:lnTo>
                    <a:pt x="35" y="0"/>
                  </a:lnTo>
                  <a:close/>
                </a:path>
              </a:pathLst>
            </a:custGeom>
            <a:solidFill>
              <a:srgbClr val="000080"/>
            </a:solidFill>
            <a:ln w="7620">
              <a:solidFill>
                <a:srgbClr val="000080"/>
              </a:solidFill>
              <a:prstDash val="solid"/>
              <a:round/>
              <a:headEnd/>
              <a:tailEnd/>
            </a:ln>
          </p:spPr>
          <p:txBody>
            <a:bodyPr/>
            <a:lstStyle/>
            <a:p>
              <a:endParaRPr lang="de-DE"/>
            </a:p>
          </p:txBody>
        </p:sp>
        <p:sp>
          <p:nvSpPr>
            <p:cNvPr id="6178" name="Freeform 85"/>
            <p:cNvSpPr>
              <a:spLocks/>
            </p:cNvSpPr>
            <p:nvPr/>
          </p:nvSpPr>
          <p:spPr bwMode="auto">
            <a:xfrm>
              <a:off x="4047" y="2473"/>
              <a:ext cx="44" cy="21"/>
            </a:xfrm>
            <a:custGeom>
              <a:avLst/>
              <a:gdLst>
                <a:gd name="T0" fmla="*/ 14 w 71"/>
                <a:gd name="T1" fmla="*/ 0 h 72"/>
                <a:gd name="T2" fmla="*/ 27 w 71"/>
                <a:gd name="T3" fmla="*/ 3 h 72"/>
                <a:gd name="T4" fmla="*/ 14 w 71"/>
                <a:gd name="T5" fmla="*/ 6 h 72"/>
                <a:gd name="T6" fmla="*/ 0 w 71"/>
                <a:gd name="T7" fmla="*/ 3 h 72"/>
                <a:gd name="T8" fmla="*/ 14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35" y="0"/>
                  </a:moveTo>
                  <a:lnTo>
                    <a:pt x="71" y="36"/>
                  </a:lnTo>
                  <a:lnTo>
                    <a:pt x="35" y="72"/>
                  </a:lnTo>
                  <a:lnTo>
                    <a:pt x="0" y="36"/>
                  </a:lnTo>
                  <a:lnTo>
                    <a:pt x="35" y="0"/>
                  </a:lnTo>
                  <a:close/>
                </a:path>
              </a:pathLst>
            </a:custGeom>
            <a:solidFill>
              <a:srgbClr val="000080"/>
            </a:solidFill>
            <a:ln w="7620">
              <a:solidFill>
                <a:srgbClr val="000080"/>
              </a:solidFill>
              <a:prstDash val="solid"/>
              <a:round/>
              <a:headEnd/>
              <a:tailEnd/>
            </a:ln>
          </p:spPr>
          <p:txBody>
            <a:bodyPr/>
            <a:lstStyle/>
            <a:p>
              <a:endParaRPr lang="de-DE"/>
            </a:p>
          </p:txBody>
        </p:sp>
        <p:sp>
          <p:nvSpPr>
            <p:cNvPr id="6179" name="Freeform 86"/>
            <p:cNvSpPr>
              <a:spLocks/>
            </p:cNvSpPr>
            <p:nvPr/>
          </p:nvSpPr>
          <p:spPr bwMode="auto">
            <a:xfrm>
              <a:off x="4241" y="2525"/>
              <a:ext cx="44" cy="21"/>
            </a:xfrm>
            <a:custGeom>
              <a:avLst/>
              <a:gdLst>
                <a:gd name="T0" fmla="*/ 14 w 70"/>
                <a:gd name="T1" fmla="*/ 0 h 72"/>
                <a:gd name="T2" fmla="*/ 28 w 70"/>
                <a:gd name="T3" fmla="*/ 3 h 72"/>
                <a:gd name="T4" fmla="*/ 14 w 70"/>
                <a:gd name="T5" fmla="*/ 6 h 72"/>
                <a:gd name="T6" fmla="*/ 0 w 70"/>
                <a:gd name="T7" fmla="*/ 3 h 72"/>
                <a:gd name="T8" fmla="*/ 14 w 70"/>
                <a:gd name="T9" fmla="*/ 0 h 72"/>
                <a:gd name="T10" fmla="*/ 0 60000 65536"/>
                <a:gd name="T11" fmla="*/ 0 60000 65536"/>
                <a:gd name="T12" fmla="*/ 0 60000 65536"/>
                <a:gd name="T13" fmla="*/ 0 60000 65536"/>
                <a:gd name="T14" fmla="*/ 0 60000 65536"/>
                <a:gd name="T15" fmla="*/ 0 w 70"/>
                <a:gd name="T16" fmla="*/ 0 h 72"/>
                <a:gd name="T17" fmla="*/ 70 w 70"/>
                <a:gd name="T18" fmla="*/ 72 h 72"/>
              </a:gdLst>
              <a:ahLst/>
              <a:cxnLst>
                <a:cxn ang="T10">
                  <a:pos x="T0" y="T1"/>
                </a:cxn>
                <a:cxn ang="T11">
                  <a:pos x="T2" y="T3"/>
                </a:cxn>
                <a:cxn ang="T12">
                  <a:pos x="T4" y="T5"/>
                </a:cxn>
                <a:cxn ang="T13">
                  <a:pos x="T6" y="T7"/>
                </a:cxn>
                <a:cxn ang="T14">
                  <a:pos x="T8" y="T9"/>
                </a:cxn>
              </a:cxnLst>
              <a:rect l="T15" t="T16" r="T17" b="T18"/>
              <a:pathLst>
                <a:path w="70" h="72">
                  <a:moveTo>
                    <a:pt x="35" y="0"/>
                  </a:moveTo>
                  <a:lnTo>
                    <a:pt x="70" y="36"/>
                  </a:lnTo>
                  <a:lnTo>
                    <a:pt x="35" y="72"/>
                  </a:lnTo>
                  <a:lnTo>
                    <a:pt x="0" y="36"/>
                  </a:lnTo>
                  <a:lnTo>
                    <a:pt x="35" y="0"/>
                  </a:lnTo>
                  <a:close/>
                </a:path>
              </a:pathLst>
            </a:custGeom>
            <a:solidFill>
              <a:srgbClr val="000080"/>
            </a:solidFill>
            <a:ln w="7620">
              <a:solidFill>
                <a:srgbClr val="000080"/>
              </a:solidFill>
              <a:prstDash val="solid"/>
              <a:round/>
              <a:headEnd/>
              <a:tailEnd/>
            </a:ln>
          </p:spPr>
          <p:txBody>
            <a:bodyPr/>
            <a:lstStyle/>
            <a:p>
              <a:endParaRPr lang="de-DE"/>
            </a:p>
          </p:txBody>
        </p:sp>
        <p:sp>
          <p:nvSpPr>
            <p:cNvPr id="6180" name="Freeform 87"/>
            <p:cNvSpPr>
              <a:spLocks/>
            </p:cNvSpPr>
            <p:nvPr/>
          </p:nvSpPr>
          <p:spPr bwMode="auto">
            <a:xfrm>
              <a:off x="4436" y="2608"/>
              <a:ext cx="44" cy="21"/>
            </a:xfrm>
            <a:custGeom>
              <a:avLst/>
              <a:gdLst>
                <a:gd name="T0" fmla="*/ 14 w 71"/>
                <a:gd name="T1" fmla="*/ 0 h 71"/>
                <a:gd name="T2" fmla="*/ 27 w 71"/>
                <a:gd name="T3" fmla="*/ 3 h 71"/>
                <a:gd name="T4" fmla="*/ 14 w 71"/>
                <a:gd name="T5" fmla="*/ 6 h 71"/>
                <a:gd name="T6" fmla="*/ 0 w 71"/>
                <a:gd name="T7" fmla="*/ 3 h 71"/>
                <a:gd name="T8" fmla="*/ 14 w 71"/>
                <a:gd name="T9" fmla="*/ 0 h 71"/>
                <a:gd name="T10" fmla="*/ 0 60000 65536"/>
                <a:gd name="T11" fmla="*/ 0 60000 65536"/>
                <a:gd name="T12" fmla="*/ 0 60000 65536"/>
                <a:gd name="T13" fmla="*/ 0 60000 65536"/>
                <a:gd name="T14" fmla="*/ 0 60000 65536"/>
                <a:gd name="T15" fmla="*/ 0 w 71"/>
                <a:gd name="T16" fmla="*/ 0 h 71"/>
                <a:gd name="T17" fmla="*/ 71 w 71"/>
                <a:gd name="T18" fmla="*/ 71 h 71"/>
              </a:gdLst>
              <a:ahLst/>
              <a:cxnLst>
                <a:cxn ang="T10">
                  <a:pos x="T0" y="T1"/>
                </a:cxn>
                <a:cxn ang="T11">
                  <a:pos x="T2" y="T3"/>
                </a:cxn>
                <a:cxn ang="T12">
                  <a:pos x="T4" y="T5"/>
                </a:cxn>
                <a:cxn ang="T13">
                  <a:pos x="T6" y="T7"/>
                </a:cxn>
                <a:cxn ang="T14">
                  <a:pos x="T8" y="T9"/>
                </a:cxn>
              </a:cxnLst>
              <a:rect l="T15" t="T16" r="T17" b="T18"/>
              <a:pathLst>
                <a:path w="71" h="71">
                  <a:moveTo>
                    <a:pt x="36" y="0"/>
                  </a:moveTo>
                  <a:lnTo>
                    <a:pt x="71" y="35"/>
                  </a:lnTo>
                  <a:lnTo>
                    <a:pt x="36" y="71"/>
                  </a:lnTo>
                  <a:lnTo>
                    <a:pt x="0" y="35"/>
                  </a:lnTo>
                  <a:lnTo>
                    <a:pt x="36" y="0"/>
                  </a:lnTo>
                  <a:close/>
                </a:path>
              </a:pathLst>
            </a:custGeom>
            <a:solidFill>
              <a:srgbClr val="000080"/>
            </a:solidFill>
            <a:ln w="7620">
              <a:solidFill>
                <a:srgbClr val="000080"/>
              </a:solidFill>
              <a:prstDash val="solid"/>
              <a:round/>
              <a:headEnd/>
              <a:tailEnd/>
            </a:ln>
          </p:spPr>
          <p:txBody>
            <a:bodyPr/>
            <a:lstStyle/>
            <a:p>
              <a:endParaRPr lang="de-DE"/>
            </a:p>
          </p:txBody>
        </p:sp>
        <p:sp>
          <p:nvSpPr>
            <p:cNvPr id="6181" name="Freeform 88"/>
            <p:cNvSpPr>
              <a:spLocks/>
            </p:cNvSpPr>
            <p:nvPr/>
          </p:nvSpPr>
          <p:spPr bwMode="auto">
            <a:xfrm>
              <a:off x="4631" y="2716"/>
              <a:ext cx="44" cy="21"/>
            </a:xfrm>
            <a:custGeom>
              <a:avLst/>
              <a:gdLst>
                <a:gd name="T0" fmla="*/ 14 w 70"/>
                <a:gd name="T1" fmla="*/ 0 h 72"/>
                <a:gd name="T2" fmla="*/ 28 w 70"/>
                <a:gd name="T3" fmla="*/ 3 h 72"/>
                <a:gd name="T4" fmla="*/ 14 w 70"/>
                <a:gd name="T5" fmla="*/ 6 h 72"/>
                <a:gd name="T6" fmla="*/ 0 w 70"/>
                <a:gd name="T7" fmla="*/ 3 h 72"/>
                <a:gd name="T8" fmla="*/ 14 w 70"/>
                <a:gd name="T9" fmla="*/ 0 h 72"/>
                <a:gd name="T10" fmla="*/ 0 60000 65536"/>
                <a:gd name="T11" fmla="*/ 0 60000 65536"/>
                <a:gd name="T12" fmla="*/ 0 60000 65536"/>
                <a:gd name="T13" fmla="*/ 0 60000 65536"/>
                <a:gd name="T14" fmla="*/ 0 60000 65536"/>
                <a:gd name="T15" fmla="*/ 0 w 70"/>
                <a:gd name="T16" fmla="*/ 0 h 72"/>
                <a:gd name="T17" fmla="*/ 70 w 70"/>
                <a:gd name="T18" fmla="*/ 72 h 72"/>
              </a:gdLst>
              <a:ahLst/>
              <a:cxnLst>
                <a:cxn ang="T10">
                  <a:pos x="T0" y="T1"/>
                </a:cxn>
                <a:cxn ang="T11">
                  <a:pos x="T2" y="T3"/>
                </a:cxn>
                <a:cxn ang="T12">
                  <a:pos x="T4" y="T5"/>
                </a:cxn>
                <a:cxn ang="T13">
                  <a:pos x="T6" y="T7"/>
                </a:cxn>
                <a:cxn ang="T14">
                  <a:pos x="T8" y="T9"/>
                </a:cxn>
              </a:cxnLst>
              <a:rect l="T15" t="T16" r="T17" b="T18"/>
              <a:pathLst>
                <a:path w="70" h="72">
                  <a:moveTo>
                    <a:pt x="35" y="0"/>
                  </a:moveTo>
                  <a:lnTo>
                    <a:pt x="70" y="36"/>
                  </a:lnTo>
                  <a:lnTo>
                    <a:pt x="35" y="72"/>
                  </a:lnTo>
                  <a:lnTo>
                    <a:pt x="0" y="36"/>
                  </a:lnTo>
                  <a:lnTo>
                    <a:pt x="35" y="0"/>
                  </a:lnTo>
                  <a:close/>
                </a:path>
              </a:pathLst>
            </a:custGeom>
            <a:solidFill>
              <a:srgbClr val="000080"/>
            </a:solidFill>
            <a:ln w="7620">
              <a:solidFill>
                <a:srgbClr val="000080"/>
              </a:solidFill>
              <a:prstDash val="solid"/>
              <a:round/>
              <a:headEnd/>
              <a:tailEnd/>
            </a:ln>
          </p:spPr>
          <p:txBody>
            <a:bodyPr/>
            <a:lstStyle/>
            <a:p>
              <a:endParaRPr lang="de-DE"/>
            </a:p>
          </p:txBody>
        </p:sp>
        <p:sp>
          <p:nvSpPr>
            <p:cNvPr id="6182" name="Freeform 89"/>
            <p:cNvSpPr>
              <a:spLocks/>
            </p:cNvSpPr>
            <p:nvPr/>
          </p:nvSpPr>
          <p:spPr bwMode="auto">
            <a:xfrm>
              <a:off x="4826" y="2844"/>
              <a:ext cx="44" cy="21"/>
            </a:xfrm>
            <a:custGeom>
              <a:avLst/>
              <a:gdLst>
                <a:gd name="T0" fmla="*/ 14 w 70"/>
                <a:gd name="T1" fmla="*/ 0 h 71"/>
                <a:gd name="T2" fmla="*/ 28 w 70"/>
                <a:gd name="T3" fmla="*/ 3 h 71"/>
                <a:gd name="T4" fmla="*/ 14 w 70"/>
                <a:gd name="T5" fmla="*/ 6 h 71"/>
                <a:gd name="T6" fmla="*/ 0 w 70"/>
                <a:gd name="T7" fmla="*/ 3 h 71"/>
                <a:gd name="T8" fmla="*/ 14 w 70"/>
                <a:gd name="T9" fmla="*/ 0 h 71"/>
                <a:gd name="T10" fmla="*/ 0 60000 65536"/>
                <a:gd name="T11" fmla="*/ 0 60000 65536"/>
                <a:gd name="T12" fmla="*/ 0 60000 65536"/>
                <a:gd name="T13" fmla="*/ 0 60000 65536"/>
                <a:gd name="T14" fmla="*/ 0 60000 65536"/>
                <a:gd name="T15" fmla="*/ 0 w 70"/>
                <a:gd name="T16" fmla="*/ 0 h 71"/>
                <a:gd name="T17" fmla="*/ 70 w 70"/>
                <a:gd name="T18" fmla="*/ 71 h 71"/>
              </a:gdLst>
              <a:ahLst/>
              <a:cxnLst>
                <a:cxn ang="T10">
                  <a:pos x="T0" y="T1"/>
                </a:cxn>
                <a:cxn ang="T11">
                  <a:pos x="T2" y="T3"/>
                </a:cxn>
                <a:cxn ang="T12">
                  <a:pos x="T4" y="T5"/>
                </a:cxn>
                <a:cxn ang="T13">
                  <a:pos x="T6" y="T7"/>
                </a:cxn>
                <a:cxn ang="T14">
                  <a:pos x="T8" y="T9"/>
                </a:cxn>
              </a:cxnLst>
              <a:rect l="T15" t="T16" r="T17" b="T18"/>
              <a:pathLst>
                <a:path w="70" h="71">
                  <a:moveTo>
                    <a:pt x="35" y="0"/>
                  </a:moveTo>
                  <a:lnTo>
                    <a:pt x="70" y="36"/>
                  </a:lnTo>
                  <a:lnTo>
                    <a:pt x="35" y="71"/>
                  </a:lnTo>
                  <a:lnTo>
                    <a:pt x="0" y="36"/>
                  </a:lnTo>
                  <a:lnTo>
                    <a:pt x="35" y="0"/>
                  </a:lnTo>
                  <a:close/>
                </a:path>
              </a:pathLst>
            </a:custGeom>
            <a:solidFill>
              <a:srgbClr val="000080"/>
            </a:solidFill>
            <a:ln w="7620">
              <a:solidFill>
                <a:srgbClr val="000080"/>
              </a:solidFill>
              <a:prstDash val="solid"/>
              <a:round/>
              <a:headEnd/>
              <a:tailEnd/>
            </a:ln>
          </p:spPr>
          <p:txBody>
            <a:bodyPr/>
            <a:lstStyle/>
            <a:p>
              <a:endParaRPr lang="de-DE"/>
            </a:p>
          </p:txBody>
        </p:sp>
        <p:sp>
          <p:nvSpPr>
            <p:cNvPr id="6183" name="Freeform 90"/>
            <p:cNvSpPr>
              <a:spLocks/>
            </p:cNvSpPr>
            <p:nvPr/>
          </p:nvSpPr>
          <p:spPr bwMode="auto">
            <a:xfrm>
              <a:off x="5021" y="3021"/>
              <a:ext cx="44" cy="21"/>
            </a:xfrm>
            <a:custGeom>
              <a:avLst/>
              <a:gdLst>
                <a:gd name="T0" fmla="*/ 14 w 71"/>
                <a:gd name="T1" fmla="*/ 0 h 72"/>
                <a:gd name="T2" fmla="*/ 27 w 71"/>
                <a:gd name="T3" fmla="*/ 3 h 72"/>
                <a:gd name="T4" fmla="*/ 14 w 71"/>
                <a:gd name="T5" fmla="*/ 6 h 72"/>
                <a:gd name="T6" fmla="*/ 0 w 71"/>
                <a:gd name="T7" fmla="*/ 3 h 72"/>
                <a:gd name="T8" fmla="*/ 14 w 71"/>
                <a:gd name="T9" fmla="*/ 0 h 72"/>
                <a:gd name="T10" fmla="*/ 0 60000 65536"/>
                <a:gd name="T11" fmla="*/ 0 60000 65536"/>
                <a:gd name="T12" fmla="*/ 0 60000 65536"/>
                <a:gd name="T13" fmla="*/ 0 60000 65536"/>
                <a:gd name="T14" fmla="*/ 0 60000 65536"/>
                <a:gd name="T15" fmla="*/ 0 w 71"/>
                <a:gd name="T16" fmla="*/ 0 h 72"/>
                <a:gd name="T17" fmla="*/ 71 w 71"/>
                <a:gd name="T18" fmla="*/ 72 h 72"/>
              </a:gdLst>
              <a:ahLst/>
              <a:cxnLst>
                <a:cxn ang="T10">
                  <a:pos x="T0" y="T1"/>
                </a:cxn>
                <a:cxn ang="T11">
                  <a:pos x="T2" y="T3"/>
                </a:cxn>
                <a:cxn ang="T12">
                  <a:pos x="T4" y="T5"/>
                </a:cxn>
                <a:cxn ang="T13">
                  <a:pos x="T6" y="T7"/>
                </a:cxn>
                <a:cxn ang="T14">
                  <a:pos x="T8" y="T9"/>
                </a:cxn>
              </a:cxnLst>
              <a:rect l="T15" t="T16" r="T17" b="T18"/>
              <a:pathLst>
                <a:path w="71" h="72">
                  <a:moveTo>
                    <a:pt x="36" y="0"/>
                  </a:moveTo>
                  <a:lnTo>
                    <a:pt x="71" y="36"/>
                  </a:lnTo>
                  <a:lnTo>
                    <a:pt x="36" y="72"/>
                  </a:lnTo>
                  <a:lnTo>
                    <a:pt x="0" y="36"/>
                  </a:lnTo>
                  <a:lnTo>
                    <a:pt x="36" y="0"/>
                  </a:lnTo>
                  <a:close/>
                </a:path>
              </a:pathLst>
            </a:custGeom>
            <a:solidFill>
              <a:srgbClr val="000080"/>
            </a:solidFill>
            <a:ln w="7620">
              <a:solidFill>
                <a:srgbClr val="000080"/>
              </a:solidFill>
              <a:prstDash val="solid"/>
              <a:round/>
              <a:headEnd/>
              <a:tailEnd/>
            </a:ln>
          </p:spPr>
          <p:txBody>
            <a:bodyPr/>
            <a:lstStyle/>
            <a:p>
              <a:endParaRPr lang="de-DE"/>
            </a:p>
          </p:txBody>
        </p:sp>
        <p:sp>
          <p:nvSpPr>
            <p:cNvPr id="6184" name="Rectangle 91"/>
            <p:cNvSpPr>
              <a:spLocks noChangeArrowheads="1"/>
            </p:cNvSpPr>
            <p:nvPr/>
          </p:nvSpPr>
          <p:spPr bwMode="auto">
            <a:xfrm>
              <a:off x="4454" y="2521"/>
              <a:ext cx="62"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95</a:t>
              </a:r>
              <a:endParaRPr lang="de-DE" sz="1200" b="1" u="sng">
                <a:latin typeface="Arial Narrow" pitchFamily="34" charset="0"/>
              </a:endParaRPr>
            </a:p>
          </p:txBody>
        </p:sp>
        <p:sp>
          <p:nvSpPr>
            <p:cNvPr id="6185" name="Rectangle 92"/>
            <p:cNvSpPr>
              <a:spLocks noChangeArrowheads="1"/>
            </p:cNvSpPr>
            <p:nvPr/>
          </p:nvSpPr>
          <p:spPr bwMode="auto">
            <a:xfrm>
              <a:off x="4670" y="2626"/>
              <a:ext cx="62"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77</a:t>
              </a:r>
              <a:endParaRPr lang="de-DE" sz="1200" b="1" u="sng">
                <a:latin typeface="Arial Narrow" pitchFamily="34" charset="0"/>
              </a:endParaRPr>
            </a:p>
          </p:txBody>
        </p:sp>
        <p:sp>
          <p:nvSpPr>
            <p:cNvPr id="6186" name="Rectangle 93"/>
            <p:cNvSpPr>
              <a:spLocks noChangeArrowheads="1"/>
            </p:cNvSpPr>
            <p:nvPr/>
          </p:nvSpPr>
          <p:spPr bwMode="auto">
            <a:xfrm>
              <a:off x="4900" y="2783"/>
              <a:ext cx="63"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55</a:t>
              </a:r>
              <a:endParaRPr lang="de-DE" sz="1200" b="1" u="sng">
                <a:latin typeface="Arial Narrow" pitchFamily="34" charset="0"/>
              </a:endParaRPr>
            </a:p>
          </p:txBody>
        </p:sp>
        <p:sp>
          <p:nvSpPr>
            <p:cNvPr id="6187" name="Rectangle 94"/>
            <p:cNvSpPr>
              <a:spLocks noChangeArrowheads="1"/>
            </p:cNvSpPr>
            <p:nvPr/>
          </p:nvSpPr>
          <p:spPr bwMode="auto">
            <a:xfrm>
              <a:off x="3172" y="3122"/>
              <a:ext cx="31"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0</a:t>
              </a:r>
              <a:endParaRPr lang="de-DE" sz="1200" b="1" u="sng">
                <a:latin typeface="Arial Narrow" pitchFamily="34" charset="0"/>
              </a:endParaRPr>
            </a:p>
          </p:txBody>
        </p:sp>
        <p:sp>
          <p:nvSpPr>
            <p:cNvPr id="6188" name="Rectangle 95"/>
            <p:cNvSpPr>
              <a:spLocks noChangeArrowheads="1"/>
            </p:cNvSpPr>
            <p:nvPr/>
          </p:nvSpPr>
          <p:spPr bwMode="auto">
            <a:xfrm>
              <a:off x="3096" y="2845"/>
              <a:ext cx="63"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50</a:t>
              </a:r>
              <a:endParaRPr lang="de-DE" sz="1200" b="1" u="sng">
                <a:latin typeface="Arial Narrow" pitchFamily="34" charset="0"/>
              </a:endParaRPr>
            </a:p>
          </p:txBody>
        </p:sp>
        <p:sp>
          <p:nvSpPr>
            <p:cNvPr id="6189" name="Rectangle 96"/>
            <p:cNvSpPr>
              <a:spLocks noChangeArrowheads="1"/>
            </p:cNvSpPr>
            <p:nvPr/>
          </p:nvSpPr>
          <p:spPr bwMode="auto">
            <a:xfrm>
              <a:off x="3054" y="2546"/>
              <a:ext cx="94"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100</a:t>
              </a:r>
              <a:endParaRPr lang="de-DE" sz="1200" b="1" u="sng">
                <a:latin typeface="Arial Narrow" pitchFamily="34" charset="0"/>
              </a:endParaRPr>
            </a:p>
          </p:txBody>
        </p:sp>
        <p:sp>
          <p:nvSpPr>
            <p:cNvPr id="6190" name="Rectangle 97"/>
            <p:cNvSpPr>
              <a:spLocks noChangeArrowheads="1"/>
            </p:cNvSpPr>
            <p:nvPr/>
          </p:nvSpPr>
          <p:spPr bwMode="auto">
            <a:xfrm>
              <a:off x="3054" y="2251"/>
              <a:ext cx="94"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150</a:t>
              </a:r>
              <a:endParaRPr lang="de-DE" sz="1200" b="1" u="sng">
                <a:latin typeface="Arial Narrow" pitchFamily="34" charset="0"/>
              </a:endParaRPr>
            </a:p>
          </p:txBody>
        </p:sp>
        <p:sp>
          <p:nvSpPr>
            <p:cNvPr id="6191" name="Rectangle 98"/>
            <p:cNvSpPr>
              <a:spLocks noChangeArrowheads="1"/>
            </p:cNvSpPr>
            <p:nvPr/>
          </p:nvSpPr>
          <p:spPr bwMode="auto">
            <a:xfrm>
              <a:off x="3337" y="3284"/>
              <a:ext cx="31"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0</a:t>
              </a:r>
              <a:endParaRPr lang="de-DE" sz="1200" b="1" u="sng">
                <a:latin typeface="Arial Narrow" pitchFamily="34" charset="0"/>
              </a:endParaRPr>
            </a:p>
          </p:txBody>
        </p:sp>
        <p:sp>
          <p:nvSpPr>
            <p:cNvPr id="6192" name="Rectangle 99"/>
            <p:cNvSpPr>
              <a:spLocks noChangeArrowheads="1"/>
            </p:cNvSpPr>
            <p:nvPr/>
          </p:nvSpPr>
          <p:spPr bwMode="auto">
            <a:xfrm>
              <a:off x="3627" y="3255"/>
              <a:ext cx="63"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20</a:t>
              </a:r>
              <a:endParaRPr lang="de-DE" sz="1200" b="1" u="sng">
                <a:latin typeface="Arial Narrow" pitchFamily="34" charset="0"/>
              </a:endParaRPr>
            </a:p>
          </p:txBody>
        </p:sp>
        <p:sp>
          <p:nvSpPr>
            <p:cNvPr id="6193" name="Rectangle 100"/>
            <p:cNvSpPr>
              <a:spLocks noChangeArrowheads="1"/>
            </p:cNvSpPr>
            <p:nvPr/>
          </p:nvSpPr>
          <p:spPr bwMode="auto">
            <a:xfrm>
              <a:off x="3967" y="3253"/>
              <a:ext cx="63"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40</a:t>
              </a:r>
              <a:endParaRPr lang="de-DE" sz="1200" b="1" u="sng">
                <a:latin typeface="Arial Narrow" pitchFamily="34" charset="0"/>
              </a:endParaRPr>
            </a:p>
          </p:txBody>
        </p:sp>
        <p:sp>
          <p:nvSpPr>
            <p:cNvPr id="6194" name="Rectangle 101"/>
            <p:cNvSpPr>
              <a:spLocks noChangeArrowheads="1"/>
            </p:cNvSpPr>
            <p:nvPr/>
          </p:nvSpPr>
          <p:spPr bwMode="auto">
            <a:xfrm>
              <a:off x="4356" y="3253"/>
              <a:ext cx="63"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60</a:t>
              </a:r>
              <a:endParaRPr lang="de-DE" sz="1200" b="1" u="sng">
                <a:latin typeface="Arial Narrow" pitchFamily="34" charset="0"/>
              </a:endParaRPr>
            </a:p>
          </p:txBody>
        </p:sp>
        <p:sp>
          <p:nvSpPr>
            <p:cNvPr id="6195" name="Rectangle 102"/>
            <p:cNvSpPr>
              <a:spLocks noChangeArrowheads="1"/>
            </p:cNvSpPr>
            <p:nvPr/>
          </p:nvSpPr>
          <p:spPr bwMode="auto">
            <a:xfrm>
              <a:off x="4745" y="3253"/>
              <a:ext cx="62"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80</a:t>
              </a:r>
              <a:endParaRPr lang="de-DE" sz="1200" b="1" u="sng">
                <a:latin typeface="Arial Narrow" pitchFamily="34" charset="0"/>
              </a:endParaRPr>
            </a:p>
          </p:txBody>
        </p:sp>
        <p:sp>
          <p:nvSpPr>
            <p:cNvPr id="6196" name="Rectangle 103"/>
            <p:cNvSpPr>
              <a:spLocks noChangeArrowheads="1"/>
            </p:cNvSpPr>
            <p:nvPr/>
          </p:nvSpPr>
          <p:spPr bwMode="auto">
            <a:xfrm>
              <a:off x="5177" y="3253"/>
              <a:ext cx="94" cy="73"/>
            </a:xfrm>
            <a:prstGeom prst="rect">
              <a:avLst/>
            </a:prstGeom>
            <a:noFill/>
            <a:ln w="9525">
              <a:noFill/>
              <a:miter lim="800000"/>
              <a:headEnd/>
              <a:tailEnd/>
            </a:ln>
          </p:spPr>
          <p:txBody>
            <a:bodyPr wrap="none" lIns="0" tIns="0" rIns="0" bIns="0">
              <a:spAutoFit/>
            </a:bodyPr>
            <a:lstStyle/>
            <a:p>
              <a:pPr algn="l" eaLnBrk="0" hangingPunct="0"/>
              <a:r>
                <a:rPr lang="de-DE" sz="1300">
                  <a:solidFill>
                    <a:srgbClr val="000000"/>
                  </a:solidFill>
                  <a:latin typeface="Arial" charset="0"/>
                </a:rPr>
                <a:t>100</a:t>
              </a:r>
              <a:endParaRPr lang="de-DE" sz="1200" b="1" u="sng">
                <a:latin typeface="Arial Narrow" pitchFamily="34" charset="0"/>
              </a:endParaRPr>
            </a:p>
          </p:txBody>
        </p:sp>
        <p:sp>
          <p:nvSpPr>
            <p:cNvPr id="6197" name="Rectangle 104"/>
            <p:cNvSpPr>
              <a:spLocks noChangeArrowheads="1"/>
            </p:cNvSpPr>
            <p:nvPr/>
          </p:nvSpPr>
          <p:spPr bwMode="auto">
            <a:xfrm>
              <a:off x="4105" y="3378"/>
              <a:ext cx="389" cy="78"/>
            </a:xfrm>
            <a:prstGeom prst="rect">
              <a:avLst/>
            </a:prstGeom>
            <a:noFill/>
            <a:ln w="9525">
              <a:noFill/>
              <a:miter lim="800000"/>
              <a:headEnd/>
              <a:tailEnd/>
            </a:ln>
          </p:spPr>
          <p:txBody>
            <a:bodyPr wrap="none" lIns="0" tIns="0" rIns="0" bIns="0">
              <a:spAutoFit/>
            </a:bodyPr>
            <a:lstStyle/>
            <a:p>
              <a:pPr algn="l" eaLnBrk="0" hangingPunct="0"/>
              <a:r>
                <a:rPr lang="de-DE">
                  <a:solidFill>
                    <a:srgbClr val="000000"/>
                  </a:solidFill>
                  <a:latin typeface="Arial" charset="0"/>
                </a:rPr>
                <a:t>Alter in Jahren</a:t>
              </a:r>
              <a:endParaRPr lang="de-DE" u="sng">
                <a:latin typeface="Arial Narrow" pitchFamily="34" charset="0"/>
              </a:endParaRPr>
            </a:p>
          </p:txBody>
        </p:sp>
        <p:sp>
          <p:nvSpPr>
            <p:cNvPr id="6198" name="Rectangle 105"/>
            <p:cNvSpPr>
              <a:spLocks noChangeArrowheads="1"/>
            </p:cNvSpPr>
            <p:nvPr/>
          </p:nvSpPr>
          <p:spPr bwMode="auto">
            <a:xfrm rot="10800000">
              <a:off x="2880" y="2296"/>
              <a:ext cx="160" cy="801"/>
            </a:xfrm>
            <a:prstGeom prst="rect">
              <a:avLst/>
            </a:prstGeom>
            <a:noFill/>
            <a:ln w="9525">
              <a:noFill/>
              <a:miter lim="800000"/>
              <a:headEnd/>
              <a:tailEnd/>
            </a:ln>
          </p:spPr>
          <p:txBody>
            <a:bodyPr vert="eaVert" lIns="0" tIns="0" rIns="0" bIns="0"/>
            <a:lstStyle/>
            <a:p>
              <a:pPr eaLnBrk="0" hangingPunct="0"/>
              <a:r>
                <a:rPr lang="de-DE">
                  <a:solidFill>
                    <a:srgbClr val="000000"/>
                  </a:solidFill>
                  <a:latin typeface="Arial" charset="0"/>
                </a:rPr>
                <a:t> Sehschärfe in %</a:t>
              </a:r>
              <a:endParaRPr lang="de-DE" u="sng">
                <a:latin typeface="Arial Narrow" pitchFamily="34" charset="0"/>
              </a:endParaRPr>
            </a:p>
          </p:txBody>
        </p:sp>
      </p:grpSp>
      <p:sp>
        <p:nvSpPr>
          <p:cNvPr id="6150" name="Rectangle 106"/>
          <p:cNvSpPr>
            <a:spLocks noChangeArrowheads="1"/>
          </p:cNvSpPr>
          <p:nvPr/>
        </p:nvSpPr>
        <p:spPr bwMode="auto">
          <a:xfrm>
            <a:off x="4383088" y="1828800"/>
            <a:ext cx="3084512" cy="336550"/>
          </a:xfrm>
          <a:prstGeom prst="rect">
            <a:avLst/>
          </a:prstGeom>
          <a:noFill/>
          <a:ln w="9525">
            <a:noFill/>
            <a:miter lim="800000"/>
            <a:headEnd/>
            <a:tailEnd/>
          </a:ln>
        </p:spPr>
        <p:txBody>
          <a:bodyPr>
            <a:spAutoFit/>
          </a:bodyPr>
          <a:lstStyle/>
          <a:p>
            <a:endParaRPr lang="de-DE" sz="1600">
              <a:latin typeface="Arial Narrow" pitchFamily="34" charset="0"/>
            </a:endParaRPr>
          </a:p>
        </p:txBody>
      </p:sp>
      <p:sp>
        <p:nvSpPr>
          <p:cNvPr id="6151" name="Rectangle 108"/>
          <p:cNvSpPr>
            <a:spLocks noChangeArrowheads="1"/>
          </p:cNvSpPr>
          <p:nvPr/>
        </p:nvSpPr>
        <p:spPr bwMode="auto">
          <a:xfrm>
            <a:off x="2987675" y="1341438"/>
            <a:ext cx="3827463" cy="1314450"/>
          </a:xfrm>
          <a:prstGeom prst="rect">
            <a:avLst/>
          </a:prstGeom>
          <a:noFill/>
          <a:ln w="9525">
            <a:noFill/>
            <a:miter lim="800000"/>
            <a:headEnd/>
            <a:tailEnd/>
          </a:ln>
        </p:spPr>
        <p:txBody>
          <a:bodyPr>
            <a:spAutoFit/>
          </a:bodyPr>
          <a:lstStyle/>
          <a:p>
            <a:pPr algn="l" eaLnBrk="0" hangingPunct="0"/>
            <a:r>
              <a:rPr lang="de-DE" sz="1600">
                <a:latin typeface="Arial Narrow" pitchFamily="34" charset="0"/>
                <a:cs typeface="Arial" charset="0"/>
              </a:rPr>
              <a:t>- Alterssichtigkeit (Presbyopie)</a:t>
            </a:r>
          </a:p>
          <a:p>
            <a:pPr algn="l" eaLnBrk="0" hangingPunct="0"/>
            <a:r>
              <a:rPr lang="de-DE" sz="1600">
                <a:latin typeface="Arial Narrow" pitchFamily="34" charset="0"/>
                <a:cs typeface="Arial" charset="0"/>
              </a:rPr>
              <a:t>- altersbedingte Trübungen der Augenmedien</a:t>
            </a:r>
          </a:p>
          <a:p>
            <a:pPr algn="l" eaLnBrk="0" hangingPunct="0"/>
            <a:r>
              <a:rPr lang="de-DE" sz="1600">
                <a:latin typeface="Arial Narrow" pitchFamily="34" charset="0"/>
                <a:cs typeface="Arial" charset="0"/>
              </a:rPr>
              <a:t>- Alterung der Netzhaut</a:t>
            </a:r>
          </a:p>
          <a:p>
            <a:pPr algn="l" eaLnBrk="0" hangingPunct="0">
              <a:buFontTx/>
              <a:buChar char="-"/>
            </a:pPr>
            <a:r>
              <a:rPr lang="de-DE" sz="1600">
                <a:latin typeface="Arial Narrow" pitchFamily="34" charset="0"/>
                <a:cs typeface="Arial" charset="0"/>
              </a:rPr>
              <a:t> erhöhter Lichtbedarf </a:t>
            </a:r>
          </a:p>
          <a:p>
            <a:pPr algn="l" eaLnBrk="0" hangingPunct="0">
              <a:buFontTx/>
              <a:buChar char="-"/>
            </a:pPr>
            <a:r>
              <a:rPr lang="de-DE" sz="1600">
                <a:latin typeface="Arial Narrow" pitchFamily="34" charset="0"/>
                <a:cs typeface="Arial" charset="0"/>
              </a:rPr>
              <a:t> Veränderung des Farbsehens</a:t>
            </a:r>
            <a:r>
              <a:rPr lang="de-DE" sz="1600">
                <a:latin typeface="Arial Narrow" pitchFamily="34" charset="0"/>
              </a:rPr>
              <a:t> </a:t>
            </a:r>
          </a:p>
        </p:txBody>
      </p:sp>
      <p:sp>
        <p:nvSpPr>
          <p:cNvPr id="6152" name="Rectangle 109"/>
          <p:cNvSpPr>
            <a:spLocks noChangeArrowheads="1"/>
          </p:cNvSpPr>
          <p:nvPr/>
        </p:nvSpPr>
        <p:spPr bwMode="auto">
          <a:xfrm>
            <a:off x="1835150" y="908050"/>
            <a:ext cx="5387975" cy="336550"/>
          </a:xfrm>
          <a:prstGeom prst="rect">
            <a:avLst/>
          </a:prstGeom>
          <a:noFill/>
          <a:ln w="9525">
            <a:noFill/>
            <a:miter lim="800000"/>
            <a:headEnd/>
            <a:tailEnd/>
          </a:ln>
        </p:spPr>
        <p:txBody>
          <a:bodyPr>
            <a:spAutoFit/>
          </a:bodyPr>
          <a:lstStyle/>
          <a:p>
            <a:pPr algn="l" eaLnBrk="0" hangingPunct="0">
              <a:lnSpc>
                <a:spcPct val="80000"/>
              </a:lnSpc>
              <a:spcBef>
                <a:spcPct val="20000"/>
              </a:spcBef>
            </a:pPr>
            <a:r>
              <a:rPr lang="de-DE" sz="2000" b="1">
                <a:latin typeface="Arial Narrow" pitchFamily="34" charset="0"/>
              </a:rPr>
              <a:t>Mit dem Lebensalter verringert sich die Sehschärfe: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480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7171" name="Text Box 12"/>
          <p:cNvSpPr txBox="1">
            <a:spLocks noChangeArrowheads="1"/>
          </p:cNvSpPr>
          <p:nvPr/>
        </p:nvSpPr>
        <p:spPr bwMode="auto">
          <a:xfrm>
            <a:off x="250825" y="333375"/>
            <a:ext cx="7634288" cy="457200"/>
          </a:xfrm>
          <a:prstGeom prst="rect">
            <a:avLst/>
          </a:prstGeom>
          <a:noFill/>
          <a:ln w="9525">
            <a:noFill/>
            <a:miter lim="800000"/>
            <a:headEnd/>
            <a:tailEnd/>
          </a:ln>
        </p:spPr>
        <p:txBody>
          <a:bodyPr lIns="90000" tIns="46800" rIns="90000" bIns="46800">
            <a:spAutoFit/>
          </a:bodyPr>
          <a:lstStyle/>
          <a:p>
            <a:pPr algn="l" eaLnBrk="0" hangingPunct="0"/>
            <a:r>
              <a:rPr lang="de-DE" sz="2400" b="1">
                <a:latin typeface="Arial Narrow" pitchFamily="34" charset="0"/>
              </a:rPr>
              <a:t>Warum fällt mir Lesen leichter, wenn die Schrift größer ist?</a:t>
            </a:r>
          </a:p>
        </p:txBody>
      </p:sp>
      <p:pic>
        <p:nvPicPr>
          <p:cNvPr id="7172" name="Picture 16" descr="presby"/>
          <p:cNvPicPr>
            <a:picLocks noChangeAspect="1" noChangeArrowheads="1" noCrop="1"/>
          </p:cNvPicPr>
          <p:nvPr/>
        </p:nvPicPr>
        <p:blipFill>
          <a:blip r:embed="rId2" cstate="print"/>
          <a:srcRect/>
          <a:stretch>
            <a:fillRect/>
          </a:stretch>
        </p:blipFill>
        <p:spPr bwMode="auto">
          <a:xfrm>
            <a:off x="1979613" y="3716338"/>
            <a:ext cx="5410200" cy="1874837"/>
          </a:xfrm>
          <a:prstGeom prst="rect">
            <a:avLst/>
          </a:prstGeom>
          <a:noFill/>
          <a:ln w="9525">
            <a:noFill/>
            <a:miter lim="800000"/>
            <a:headEnd/>
            <a:tailEnd/>
          </a:ln>
        </p:spPr>
      </p:pic>
      <p:sp>
        <p:nvSpPr>
          <p:cNvPr id="7173" name="Line 20"/>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
        <p:nvSpPr>
          <p:cNvPr id="20501" name="Text Box 21"/>
          <p:cNvSpPr txBox="1">
            <a:spLocks noChangeArrowheads="1"/>
          </p:cNvSpPr>
          <p:nvPr/>
        </p:nvSpPr>
        <p:spPr bwMode="auto">
          <a:xfrm>
            <a:off x="673100" y="836613"/>
            <a:ext cx="7750175" cy="2557462"/>
          </a:xfrm>
          <a:prstGeom prst="rect">
            <a:avLst/>
          </a:prstGeom>
          <a:noFill/>
          <a:ln w="9525">
            <a:noFill/>
            <a:miter lim="800000"/>
            <a:headEnd/>
            <a:tailEnd/>
          </a:ln>
          <a:effectLst/>
        </p:spPr>
        <p:txBody>
          <a:bodyPr wrap="none" lIns="90000" tIns="46800" rIns="90000" bIns="46800">
            <a:spAutoFit/>
          </a:bodyPr>
          <a:lstStyle/>
          <a:p>
            <a:pPr eaLnBrk="0" hangingPunct="0">
              <a:defRPr/>
            </a:pPr>
            <a:r>
              <a:rPr lang="de-DE" sz="2400" b="1">
                <a:latin typeface="Arial Narrow" pitchFamily="34" charset="0"/>
              </a:rPr>
              <a:t>Bei einer Restsehschärfe unter 40 % kann </a:t>
            </a:r>
          </a:p>
          <a:p>
            <a:pPr eaLnBrk="0" hangingPunct="0">
              <a:defRPr/>
            </a:pPr>
            <a:r>
              <a:rPr lang="de-DE" sz="2400" b="1">
                <a:latin typeface="Arial Narrow" pitchFamily="34" charset="0"/>
              </a:rPr>
              <a:t>Kleingedrucktes auch mit der Brille nicht mehr gelesen werden.</a:t>
            </a:r>
          </a:p>
          <a:p>
            <a:pPr eaLnBrk="0" hangingPunct="0">
              <a:defRPr/>
            </a:pPr>
            <a:endParaRPr lang="de-DE" sz="2400" b="1">
              <a:latin typeface="Arial Narrow" pitchFamily="34" charset="0"/>
            </a:endParaRPr>
          </a:p>
          <a:p>
            <a:pPr eaLnBrk="0" hangingPunct="0">
              <a:defRPr/>
            </a:pPr>
            <a:r>
              <a:rPr lang="de-DE" sz="2400" b="1">
                <a:latin typeface="Arial Narrow" pitchFamily="34" charset="0"/>
              </a:rPr>
              <a:t>Hinzu kommt ein bis zu 15mal erhöhter Lichtbedarf </a:t>
            </a:r>
          </a:p>
          <a:p>
            <a:pPr eaLnBrk="0" hangingPunct="0">
              <a:defRPr/>
            </a:pPr>
            <a:r>
              <a:rPr lang="de-DE" sz="2400" b="1">
                <a:latin typeface="Arial Narrow" pitchFamily="34" charset="0"/>
              </a:rPr>
              <a:t>um Details kontrastreich zu erkennen.</a:t>
            </a:r>
          </a:p>
          <a:p>
            <a:pPr eaLnBrk="0" hangingPunct="0">
              <a:defRPr/>
            </a:pPr>
            <a:endParaRPr lang="de-DE" b="1">
              <a:latin typeface="Arial Narrow" pitchFamily="34" charset="0"/>
            </a:endParaRPr>
          </a:p>
          <a:p>
            <a:pPr eaLnBrk="0" hangingPunct="0">
              <a:defRPr/>
            </a:pPr>
            <a:r>
              <a:rPr lang="de-DE" sz="2800" b="1">
                <a:effectLst>
                  <a:outerShdw blurRad="38100" dist="38100" dir="2700000" algn="tl">
                    <a:srgbClr val="C0C0C0"/>
                  </a:outerShdw>
                </a:effectLst>
                <a:latin typeface="Arial Narrow" pitchFamily="34" charset="0"/>
              </a:rPr>
              <a:t>Mehr Lebensqualität durch Vergrößerung und Licht!</a:t>
            </a:r>
          </a:p>
        </p:txBody>
      </p:sp>
      <p:sp>
        <p:nvSpPr>
          <p:cNvPr id="7175" name="Text Box 22"/>
          <p:cNvSpPr txBox="1">
            <a:spLocks noChangeArrowheads="1"/>
          </p:cNvSpPr>
          <p:nvPr/>
        </p:nvSpPr>
        <p:spPr bwMode="auto">
          <a:xfrm>
            <a:off x="2124075" y="5661025"/>
            <a:ext cx="5219700" cy="336550"/>
          </a:xfrm>
          <a:prstGeom prst="rect">
            <a:avLst/>
          </a:prstGeom>
          <a:noFill/>
          <a:ln w="9525">
            <a:noFill/>
            <a:miter lim="800000"/>
            <a:headEnd/>
            <a:tailEnd/>
          </a:ln>
        </p:spPr>
        <p:txBody>
          <a:bodyPr wrap="none" lIns="90000" tIns="46800" rIns="90000" bIns="46800">
            <a:spAutoFit/>
          </a:bodyPr>
          <a:lstStyle/>
          <a:p>
            <a:pPr algn="l" eaLnBrk="0" hangingPunct="0"/>
            <a:r>
              <a:rPr lang="de-DE" sz="1600">
                <a:latin typeface="Arial Narrow" pitchFamily="34" charset="0"/>
              </a:rPr>
              <a:t>Für Zeitungsdruck wird eine Sehschärfe von 40 % bis 50 % benötigt.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8195" name="Text Box 3"/>
          <p:cNvSpPr txBox="1">
            <a:spLocks noChangeArrowheads="1"/>
          </p:cNvSpPr>
          <p:nvPr/>
        </p:nvSpPr>
        <p:spPr bwMode="auto">
          <a:xfrm>
            <a:off x="971550" y="1412875"/>
            <a:ext cx="7115175" cy="1552575"/>
          </a:xfrm>
          <a:prstGeom prst="rect">
            <a:avLst/>
          </a:prstGeom>
          <a:noFill/>
          <a:ln w="9525">
            <a:noFill/>
            <a:miter lim="800000"/>
            <a:headEnd/>
            <a:tailEnd/>
          </a:ln>
        </p:spPr>
        <p:txBody>
          <a:bodyPr wrap="none" lIns="90000" tIns="46800" rIns="90000" bIns="46800">
            <a:spAutoFit/>
          </a:bodyPr>
          <a:lstStyle/>
          <a:p>
            <a:pPr algn="l" eaLnBrk="0" hangingPunct="0"/>
            <a:r>
              <a:rPr lang="de-DE" sz="2400" b="1">
                <a:latin typeface="Arial Narrow" pitchFamily="34" charset="0"/>
              </a:rPr>
              <a:t>Ferne 		Fernsehen, Orientierung, Straßenschilder</a:t>
            </a:r>
          </a:p>
          <a:p>
            <a:pPr algn="l" eaLnBrk="0" hangingPunct="0"/>
            <a:endParaRPr lang="de-DE" sz="2400">
              <a:latin typeface="Arial Narrow" pitchFamily="34" charset="0"/>
            </a:endParaRPr>
          </a:p>
          <a:p>
            <a:pPr algn="l" eaLnBrk="0" hangingPunct="0"/>
            <a:r>
              <a:rPr lang="de-DE" sz="2400" b="1">
                <a:latin typeface="Arial Narrow" pitchFamily="34" charset="0"/>
              </a:rPr>
              <a:t>Nähe</a:t>
            </a:r>
            <a:r>
              <a:rPr lang="de-DE" sz="2400">
                <a:latin typeface="Arial Narrow" pitchFamily="34" charset="0"/>
              </a:rPr>
              <a:t>		</a:t>
            </a:r>
            <a:r>
              <a:rPr lang="de-DE" sz="2400" b="1">
                <a:latin typeface="Arial Narrow" pitchFamily="34" charset="0"/>
              </a:rPr>
              <a:t>Lesen, Hausarbeiten, Handarbeiten, Hobby</a:t>
            </a:r>
            <a:endParaRPr lang="de-DE" sz="2400">
              <a:latin typeface="Arial Narrow" pitchFamily="34" charset="0"/>
            </a:endParaRPr>
          </a:p>
          <a:p>
            <a:pPr algn="l" eaLnBrk="0" hangingPunct="0"/>
            <a:endParaRPr lang="de-DE" sz="2400">
              <a:latin typeface="Arial Narrow" pitchFamily="34" charset="0"/>
            </a:endParaRPr>
          </a:p>
        </p:txBody>
      </p:sp>
      <p:sp>
        <p:nvSpPr>
          <p:cNvPr id="8196" name="Text Box 4"/>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Verschiedene Sehaufgaben</a:t>
            </a:r>
          </a:p>
        </p:txBody>
      </p:sp>
      <p:sp>
        <p:nvSpPr>
          <p:cNvPr id="8197" name="Line 5"/>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8198" name="Picture 12" descr="Stadtplan_mobilux LED"/>
          <p:cNvPicPr>
            <a:picLocks noChangeAspect="1" noChangeArrowheads="1"/>
          </p:cNvPicPr>
          <p:nvPr/>
        </p:nvPicPr>
        <p:blipFill>
          <a:blip r:embed="rId2" cstate="print"/>
          <a:srcRect/>
          <a:stretch>
            <a:fillRect/>
          </a:stretch>
        </p:blipFill>
        <p:spPr bwMode="auto">
          <a:xfrm>
            <a:off x="544513" y="3500438"/>
            <a:ext cx="1620837" cy="2011362"/>
          </a:xfrm>
          <a:prstGeom prst="rect">
            <a:avLst/>
          </a:prstGeom>
          <a:noFill/>
          <a:ln w="9525">
            <a:noFill/>
            <a:miter lim="800000"/>
            <a:headEnd/>
            <a:tailEnd/>
          </a:ln>
        </p:spPr>
      </p:pic>
      <p:pic>
        <p:nvPicPr>
          <p:cNvPr id="8199" name="Picture 13" descr="Anwendung noves Ticketautomat"/>
          <p:cNvPicPr>
            <a:picLocks noChangeAspect="1" noChangeArrowheads="1"/>
          </p:cNvPicPr>
          <p:nvPr/>
        </p:nvPicPr>
        <p:blipFill>
          <a:blip r:embed="rId3" cstate="print"/>
          <a:srcRect/>
          <a:stretch>
            <a:fillRect/>
          </a:stretch>
        </p:blipFill>
        <p:spPr bwMode="auto">
          <a:xfrm>
            <a:off x="2124075" y="3500438"/>
            <a:ext cx="1481138" cy="2016125"/>
          </a:xfrm>
          <a:prstGeom prst="rect">
            <a:avLst/>
          </a:prstGeom>
          <a:noFill/>
          <a:ln w="9525">
            <a:noFill/>
            <a:miter lim="800000"/>
            <a:headEnd/>
            <a:tailEnd/>
          </a:ln>
        </p:spPr>
      </p:pic>
      <p:pic>
        <p:nvPicPr>
          <p:cNvPr id="8200" name="Picture 14" descr="labo-clip Hobby"/>
          <p:cNvPicPr>
            <a:picLocks noChangeAspect="1" noChangeArrowheads="1"/>
          </p:cNvPicPr>
          <p:nvPr/>
        </p:nvPicPr>
        <p:blipFill>
          <a:blip r:embed="rId4" cstate="print">
            <a:lum contrast="12000"/>
          </a:blip>
          <a:srcRect/>
          <a:stretch>
            <a:fillRect/>
          </a:stretch>
        </p:blipFill>
        <p:spPr bwMode="auto">
          <a:xfrm>
            <a:off x="3563938" y="3500438"/>
            <a:ext cx="1619250" cy="2016125"/>
          </a:xfrm>
          <a:prstGeom prst="rect">
            <a:avLst/>
          </a:prstGeom>
          <a:noFill/>
          <a:ln w="9525">
            <a:noFill/>
            <a:miter lim="800000"/>
            <a:headEnd/>
            <a:tailEnd/>
          </a:ln>
        </p:spPr>
      </p:pic>
      <p:pic>
        <p:nvPicPr>
          <p:cNvPr id="8201" name="Picture 15" descr="Standlupe_Opa mit Kind"/>
          <p:cNvPicPr>
            <a:picLocks noChangeAspect="1" noChangeArrowheads="1"/>
          </p:cNvPicPr>
          <p:nvPr/>
        </p:nvPicPr>
        <p:blipFill>
          <a:blip r:embed="rId5" cstate="print"/>
          <a:srcRect/>
          <a:stretch>
            <a:fillRect/>
          </a:stretch>
        </p:blipFill>
        <p:spPr bwMode="auto">
          <a:xfrm>
            <a:off x="7019925" y="3500438"/>
            <a:ext cx="1673225" cy="2016125"/>
          </a:xfrm>
          <a:prstGeom prst="rect">
            <a:avLst/>
          </a:prstGeom>
          <a:noFill/>
          <a:ln w="9525">
            <a:noFill/>
            <a:miter lim="800000"/>
            <a:headEnd/>
            <a:tailEnd/>
          </a:ln>
        </p:spPr>
      </p:pic>
      <p:pic>
        <p:nvPicPr>
          <p:cNvPr id="8202" name="Picture 16" descr="Umhängelupe_stricken"/>
          <p:cNvPicPr>
            <a:picLocks noChangeAspect="1" noChangeArrowheads="1"/>
          </p:cNvPicPr>
          <p:nvPr/>
        </p:nvPicPr>
        <p:blipFill>
          <a:blip r:embed="rId6" cstate="print">
            <a:lum contrast="12000"/>
          </a:blip>
          <a:srcRect/>
          <a:stretch>
            <a:fillRect/>
          </a:stretch>
        </p:blipFill>
        <p:spPr bwMode="auto">
          <a:xfrm>
            <a:off x="5148263" y="3500438"/>
            <a:ext cx="1871662" cy="202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9219" name="Text Box 4"/>
          <p:cNvSpPr txBox="1">
            <a:spLocks noChangeArrowheads="1"/>
          </p:cNvSpPr>
          <p:nvPr/>
        </p:nvSpPr>
        <p:spPr bwMode="auto">
          <a:xfrm>
            <a:off x="3132138" y="836613"/>
            <a:ext cx="3889375"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Können</a:t>
            </a:r>
            <a:r>
              <a:rPr lang="de-DE" sz="2000" b="1">
                <a:solidFill>
                  <a:schemeClr val="tx2"/>
                </a:solidFill>
                <a:latin typeface="Arial Narrow" pitchFamily="34" charset="0"/>
              </a:rPr>
              <a:t> </a:t>
            </a:r>
            <a:r>
              <a:rPr lang="de-DE" sz="1800" b="1">
                <a:solidFill>
                  <a:schemeClr val="tx2"/>
                </a:solidFill>
                <a:latin typeface="Arial Narrow" pitchFamily="34" charset="0"/>
              </a:rPr>
              <a:t>Sie das</a:t>
            </a:r>
            <a:r>
              <a:rPr lang="de-DE" sz="2000" b="1">
                <a:solidFill>
                  <a:schemeClr val="tx2"/>
                </a:solidFill>
                <a:latin typeface="Arial Narrow" pitchFamily="34" charset="0"/>
              </a:rPr>
              <a:t> </a:t>
            </a:r>
            <a:r>
              <a:rPr lang="de-DE" b="1">
                <a:solidFill>
                  <a:schemeClr val="tx2"/>
                </a:solidFill>
                <a:latin typeface="Arial Narrow" pitchFamily="34" charset="0"/>
              </a:rPr>
              <a:t>noch lesen?</a:t>
            </a:r>
          </a:p>
        </p:txBody>
      </p:sp>
      <p:sp>
        <p:nvSpPr>
          <p:cNvPr id="9220" name="Line 8"/>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sp>
        <p:nvSpPr>
          <p:cNvPr id="9221" name="Text Box 10"/>
          <p:cNvSpPr txBox="1">
            <a:spLocks noChangeArrowheads="1"/>
          </p:cNvSpPr>
          <p:nvPr/>
        </p:nvSpPr>
        <p:spPr bwMode="auto">
          <a:xfrm>
            <a:off x="250825" y="333375"/>
            <a:ext cx="1906588" cy="457200"/>
          </a:xfrm>
          <a:prstGeom prst="rect">
            <a:avLst/>
          </a:prstGeom>
          <a:noFill/>
          <a:ln w="9525">
            <a:noFill/>
            <a:miter lim="800000"/>
            <a:headEnd/>
            <a:tailEnd/>
          </a:ln>
        </p:spPr>
        <p:txBody>
          <a:bodyPr wrap="none" lIns="90000" tIns="46800" rIns="90000" bIns="46800">
            <a:spAutoFit/>
          </a:bodyPr>
          <a:lstStyle/>
          <a:p>
            <a:pPr algn="l" eaLnBrk="0" hangingPunct="0"/>
            <a:r>
              <a:rPr lang="de-DE" sz="2400" b="1">
                <a:latin typeface="Arial Narrow" pitchFamily="34" charset="0"/>
              </a:rPr>
              <a:t>Die Leseprobe</a:t>
            </a:r>
          </a:p>
        </p:txBody>
      </p:sp>
      <p:pic>
        <p:nvPicPr>
          <p:cNvPr id="9222" name="Picture 13"/>
          <p:cNvPicPr>
            <a:picLocks noChangeAspect="1" noChangeArrowheads="1"/>
          </p:cNvPicPr>
          <p:nvPr/>
        </p:nvPicPr>
        <p:blipFill>
          <a:blip r:embed="rId2" cstate="print"/>
          <a:srcRect/>
          <a:stretch>
            <a:fillRect/>
          </a:stretch>
        </p:blipFill>
        <p:spPr bwMode="auto">
          <a:xfrm>
            <a:off x="1042988" y="1412875"/>
            <a:ext cx="3179762" cy="4457700"/>
          </a:xfrm>
          <a:prstGeom prst="rect">
            <a:avLst/>
          </a:prstGeom>
          <a:noFill/>
          <a:ln w="9525">
            <a:solidFill>
              <a:srgbClr val="808080"/>
            </a:solidFill>
            <a:miter lim="800000"/>
            <a:headEnd/>
            <a:tailEnd/>
          </a:ln>
        </p:spPr>
      </p:pic>
      <p:pic>
        <p:nvPicPr>
          <p:cNvPr id="9223" name="Picture 14"/>
          <p:cNvPicPr>
            <a:picLocks noChangeAspect="1" noChangeArrowheads="1"/>
          </p:cNvPicPr>
          <p:nvPr/>
        </p:nvPicPr>
        <p:blipFill>
          <a:blip r:embed="rId3" cstate="print"/>
          <a:srcRect/>
          <a:stretch>
            <a:fillRect/>
          </a:stretch>
        </p:blipFill>
        <p:spPr bwMode="auto">
          <a:xfrm>
            <a:off x="5148263" y="1412875"/>
            <a:ext cx="3190875" cy="4491038"/>
          </a:xfrm>
          <a:prstGeom prst="rect">
            <a:avLst/>
          </a:prstGeom>
          <a:noFill/>
          <a:ln w="9525">
            <a:solidFill>
              <a:srgbClr val="80808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ilber-Rand"/>
          <p:cNvPicPr>
            <a:picLocks noChangeAspect="1" noChangeArrowheads="1"/>
          </p:cNvPicPr>
          <p:nvPr/>
        </p:nvPicPr>
        <p:blipFill>
          <a:blip r:embed="rId2" cstate="print"/>
          <a:srcRect/>
          <a:stretch>
            <a:fillRect/>
          </a:stretch>
        </p:blipFill>
        <p:spPr bwMode="auto">
          <a:xfrm>
            <a:off x="0" y="6165850"/>
            <a:ext cx="9144000" cy="692150"/>
          </a:xfrm>
          <a:prstGeom prst="rect">
            <a:avLst/>
          </a:prstGeom>
          <a:noFill/>
          <a:ln w="9525">
            <a:noFill/>
            <a:miter lim="800000"/>
            <a:headEnd/>
            <a:tailEnd/>
          </a:ln>
        </p:spPr>
      </p:pic>
      <p:sp>
        <p:nvSpPr>
          <p:cNvPr id="18435" name="Text Box 3"/>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18436" name="Text Box 4"/>
          <p:cNvSpPr txBox="1">
            <a:spLocks noChangeArrowheads="1"/>
          </p:cNvSpPr>
          <p:nvPr/>
        </p:nvSpPr>
        <p:spPr bwMode="auto">
          <a:xfrm>
            <a:off x="323850" y="908050"/>
            <a:ext cx="8424863" cy="2227263"/>
          </a:xfrm>
          <a:prstGeom prst="rect">
            <a:avLst/>
          </a:prstGeom>
          <a:noFill/>
          <a:ln w="9525">
            <a:noFill/>
            <a:miter lim="800000"/>
            <a:headEnd/>
            <a:tailEnd/>
          </a:ln>
        </p:spPr>
        <p:txBody>
          <a:bodyPr lIns="90000" tIns="46800" rIns="90000" bIns="46800">
            <a:spAutoFit/>
          </a:bodyPr>
          <a:lstStyle/>
          <a:p>
            <a:pPr algn="l" eaLnBrk="0" hangingPunct="0"/>
            <a:r>
              <a:rPr lang="de-DE" sz="1800" dirty="0" smtClean="0">
                <a:solidFill>
                  <a:srgbClr val="000000"/>
                </a:solidFill>
                <a:latin typeface="Arial Narrow" pitchFamily="34" charset="0"/>
              </a:rPr>
              <a:t>Unsere Hilfsmittel </a:t>
            </a:r>
            <a:r>
              <a:rPr lang="de-DE" sz="1800" dirty="0">
                <a:solidFill>
                  <a:srgbClr val="000000"/>
                </a:solidFill>
                <a:latin typeface="Arial Narrow" pitchFamily="34" charset="0"/>
              </a:rPr>
              <a:t>zeichnen sich durch eine hervorragende Qualität, ein attraktives Design und eine besonders einfache Handhabung aus. </a:t>
            </a:r>
          </a:p>
          <a:p>
            <a:pPr algn="l" eaLnBrk="0" hangingPunct="0"/>
            <a:endParaRPr lang="de-DE" sz="1800" dirty="0">
              <a:solidFill>
                <a:srgbClr val="000000"/>
              </a:solidFill>
              <a:latin typeface="Arial Narrow" pitchFamily="34" charset="0"/>
            </a:endParaRPr>
          </a:p>
          <a:p>
            <a:pPr eaLnBrk="0" hangingPunct="0"/>
            <a:r>
              <a:rPr lang="de-DE" sz="2000" b="1" dirty="0">
                <a:solidFill>
                  <a:srgbClr val="000000"/>
                </a:solidFill>
                <a:latin typeface="Arial Narrow" pitchFamily="34" charset="0"/>
              </a:rPr>
              <a:t>Besser Sehen durch Vergrößerung</a:t>
            </a:r>
          </a:p>
          <a:p>
            <a:pPr eaLnBrk="0" hangingPunct="0"/>
            <a:r>
              <a:rPr lang="de-DE" sz="2000" b="1" dirty="0">
                <a:solidFill>
                  <a:srgbClr val="000000"/>
                </a:solidFill>
                <a:latin typeface="Arial Narrow" pitchFamily="34" charset="0"/>
              </a:rPr>
              <a:t>Entspannung für die Augen</a:t>
            </a:r>
          </a:p>
          <a:p>
            <a:pPr eaLnBrk="0" hangingPunct="0"/>
            <a:r>
              <a:rPr lang="de-DE" sz="2000" b="1" dirty="0">
                <a:solidFill>
                  <a:srgbClr val="000000"/>
                </a:solidFill>
                <a:latin typeface="Arial Narrow" pitchFamily="34" charset="0"/>
              </a:rPr>
              <a:t>Problemlösungen und Lebensqualität</a:t>
            </a:r>
          </a:p>
          <a:p>
            <a:pPr algn="l" eaLnBrk="0" hangingPunct="0"/>
            <a:endParaRPr lang="de-DE" sz="800" b="1" dirty="0">
              <a:solidFill>
                <a:srgbClr val="000000"/>
              </a:solidFill>
              <a:latin typeface="Arial Narrow" pitchFamily="34" charset="0"/>
            </a:endParaRPr>
          </a:p>
          <a:p>
            <a:pPr algn="l" eaLnBrk="0" hangingPunct="0"/>
            <a:r>
              <a:rPr lang="de-DE" sz="1800" dirty="0">
                <a:solidFill>
                  <a:srgbClr val="000000"/>
                </a:solidFill>
                <a:latin typeface="Arial Narrow" pitchFamily="34" charset="0"/>
              </a:rPr>
              <a:t>  	</a:t>
            </a:r>
          </a:p>
        </p:txBody>
      </p:sp>
      <p:sp>
        <p:nvSpPr>
          <p:cNvPr id="18437" name="Text Box 5"/>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Besser sehen. Besser leben.</a:t>
            </a:r>
          </a:p>
        </p:txBody>
      </p:sp>
      <p:sp>
        <p:nvSpPr>
          <p:cNvPr id="18438" name="Line 6"/>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8439" name="Picture 7" descr="Linse Eschenbach silbergrau"/>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300788" y="6308725"/>
            <a:ext cx="2560637" cy="304800"/>
          </a:xfrm>
          <a:prstGeom prst="rect">
            <a:avLst/>
          </a:prstGeom>
          <a:noFill/>
          <a:ln w="9525">
            <a:noFill/>
            <a:miter lim="800000"/>
            <a:headEnd/>
            <a:tailEnd/>
          </a:ln>
        </p:spPr>
      </p:pic>
      <p:pic>
        <p:nvPicPr>
          <p:cNvPr id="149514" name="Picture 10" descr="Strand 3"/>
          <p:cNvPicPr>
            <a:picLocks noChangeAspect="1" noChangeArrowheads="1"/>
          </p:cNvPicPr>
          <p:nvPr/>
        </p:nvPicPr>
        <p:blipFill>
          <a:blip r:embed="rId4" cstate="print"/>
          <a:srcRect/>
          <a:stretch>
            <a:fillRect/>
          </a:stretch>
        </p:blipFill>
        <p:spPr bwMode="auto">
          <a:xfrm>
            <a:off x="4500563" y="2924175"/>
            <a:ext cx="3238500" cy="2159000"/>
          </a:xfrm>
          <a:prstGeom prst="rect">
            <a:avLst/>
          </a:prstGeom>
          <a:noFill/>
          <a:ln w="9525">
            <a:noFill/>
            <a:miter lim="800000"/>
            <a:headEnd/>
            <a:tailEnd/>
          </a:ln>
        </p:spPr>
      </p:pic>
      <p:pic>
        <p:nvPicPr>
          <p:cNvPr id="149513" name="Picture 9" descr="Bummeln"/>
          <p:cNvPicPr>
            <a:picLocks noChangeAspect="1" noChangeArrowheads="1"/>
          </p:cNvPicPr>
          <p:nvPr/>
        </p:nvPicPr>
        <p:blipFill>
          <a:blip r:embed="rId5" cstate="print"/>
          <a:srcRect/>
          <a:stretch>
            <a:fillRect/>
          </a:stretch>
        </p:blipFill>
        <p:spPr bwMode="auto">
          <a:xfrm>
            <a:off x="1692275" y="3716338"/>
            <a:ext cx="3238500" cy="215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9513"/>
                                        </p:tgtEl>
                                        <p:attrNameLst>
                                          <p:attrName>style.visibility</p:attrName>
                                        </p:attrNameLst>
                                      </p:cBhvr>
                                      <p:to>
                                        <p:strVal val="visible"/>
                                      </p:to>
                                    </p:set>
                                    <p:animEffect transition="in" filter="wedge">
                                      <p:cBhvr>
                                        <p:cTn id="7" dur="2000"/>
                                        <p:tgtEl>
                                          <p:spTgt spid="149513"/>
                                        </p:tgtEl>
                                      </p:cBhvr>
                                    </p:animEffect>
                                  </p:childTnLst>
                                </p:cTn>
                              </p:par>
                              <p:par>
                                <p:cTn id="8" presetID="20" presetClass="entr" presetSubtype="0" fill="hold" nodeType="withEffect">
                                  <p:stCondLst>
                                    <p:cond delay="0"/>
                                  </p:stCondLst>
                                  <p:childTnLst>
                                    <p:set>
                                      <p:cBhvr>
                                        <p:cTn id="9" dur="1" fill="hold">
                                          <p:stCondLst>
                                            <p:cond delay="0"/>
                                          </p:stCondLst>
                                        </p:cTn>
                                        <p:tgtEl>
                                          <p:spTgt spid="149514"/>
                                        </p:tgtEl>
                                        <p:attrNameLst>
                                          <p:attrName>style.visibility</p:attrName>
                                        </p:attrNameLst>
                                      </p:cBhvr>
                                      <p:to>
                                        <p:strVal val="visible"/>
                                      </p:to>
                                    </p:set>
                                    <p:animEffect transition="in" filter="wedge">
                                      <p:cBhvr>
                                        <p:cTn id="10" dur="2000"/>
                                        <p:tgtEl>
                                          <p:spTgt spid="149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Auge_Hell"/>
          <p:cNvPicPr>
            <a:picLocks noChangeAspect="1" noChangeArrowheads="1"/>
          </p:cNvPicPr>
          <p:nvPr/>
        </p:nvPicPr>
        <p:blipFill>
          <a:blip r:embed="rId2" cstate="print"/>
          <a:srcRect b="21320"/>
          <a:stretch>
            <a:fillRect/>
          </a:stretch>
        </p:blipFill>
        <p:spPr bwMode="auto">
          <a:xfrm>
            <a:off x="0" y="0"/>
            <a:ext cx="9137650" cy="5395913"/>
          </a:xfrm>
          <a:prstGeom prst="rect">
            <a:avLst/>
          </a:prstGeom>
          <a:noFill/>
          <a:ln w="9525">
            <a:noFill/>
            <a:miter lim="800000"/>
            <a:headEnd/>
            <a:tailEnd/>
          </a:ln>
        </p:spPr>
      </p:pic>
      <p:pic>
        <p:nvPicPr>
          <p:cNvPr id="19459" name="Picture 3" descr="Silber-Rand"/>
          <p:cNvPicPr>
            <a:picLocks noChangeAspect="1" noChangeArrowheads="1"/>
          </p:cNvPicPr>
          <p:nvPr/>
        </p:nvPicPr>
        <p:blipFill>
          <a:blip r:embed="rId3" cstate="print"/>
          <a:srcRect/>
          <a:stretch>
            <a:fillRect/>
          </a:stretch>
        </p:blipFill>
        <p:spPr bwMode="auto">
          <a:xfrm>
            <a:off x="0" y="6165850"/>
            <a:ext cx="9144000" cy="692150"/>
          </a:xfrm>
          <a:prstGeom prst="rect">
            <a:avLst/>
          </a:prstGeom>
          <a:noFill/>
          <a:ln w="9525">
            <a:noFill/>
            <a:miter lim="800000"/>
            <a:headEnd/>
            <a:tailEnd/>
          </a:ln>
        </p:spPr>
      </p:pic>
      <p:sp>
        <p:nvSpPr>
          <p:cNvPr id="19460" name="Text Box 4"/>
          <p:cNvSpPr txBox="1">
            <a:spLocks noChangeArrowheads="1"/>
          </p:cNvSpPr>
          <p:nvPr/>
        </p:nvSpPr>
        <p:spPr bwMode="auto">
          <a:xfrm>
            <a:off x="882650" y="1508125"/>
            <a:ext cx="180975" cy="336550"/>
          </a:xfrm>
          <a:prstGeom prst="rect">
            <a:avLst/>
          </a:prstGeom>
          <a:noFill/>
          <a:ln w="9525">
            <a:noFill/>
            <a:miter lim="800000"/>
            <a:headEnd/>
            <a:tailEnd/>
          </a:ln>
        </p:spPr>
        <p:txBody>
          <a:bodyPr wrap="none" lIns="90000" tIns="46800" rIns="90000" bIns="46800">
            <a:spAutoFit/>
          </a:bodyPr>
          <a:lstStyle/>
          <a:p>
            <a:pPr algn="l" eaLnBrk="0" hangingPunct="0"/>
            <a:endParaRPr lang="de-DE" sz="1600">
              <a:latin typeface="Arial Narrow" pitchFamily="34" charset="0"/>
            </a:endParaRPr>
          </a:p>
        </p:txBody>
      </p:sp>
      <p:sp>
        <p:nvSpPr>
          <p:cNvPr id="19461" name="Text Box 5"/>
          <p:cNvSpPr txBox="1">
            <a:spLocks noChangeArrowheads="1"/>
          </p:cNvSpPr>
          <p:nvPr/>
        </p:nvSpPr>
        <p:spPr bwMode="auto">
          <a:xfrm>
            <a:off x="323850" y="836613"/>
            <a:ext cx="8424863" cy="4425950"/>
          </a:xfrm>
          <a:prstGeom prst="rect">
            <a:avLst/>
          </a:prstGeom>
          <a:noFill/>
          <a:ln w="9525">
            <a:noFill/>
            <a:miter lim="800000"/>
            <a:headEnd/>
            <a:tailEnd/>
          </a:ln>
        </p:spPr>
        <p:txBody>
          <a:bodyPr lIns="90000" tIns="46800" rIns="90000" bIns="46800">
            <a:spAutoFit/>
          </a:bodyPr>
          <a:lstStyle/>
          <a:p>
            <a:pPr algn="l" eaLnBrk="0" hangingPunct="0"/>
            <a:r>
              <a:rPr lang="de-DE" sz="2000" b="1">
                <a:solidFill>
                  <a:srgbClr val="000000"/>
                </a:solidFill>
                <a:latin typeface="Arial Narrow" pitchFamily="34" charset="0"/>
              </a:rPr>
              <a:t>Lebensqualität ist ...</a:t>
            </a:r>
          </a:p>
          <a:p>
            <a:pPr algn="l" eaLnBrk="0" hangingPunct="0"/>
            <a:endParaRPr lang="de-DE" sz="800" b="1">
              <a:solidFill>
                <a:srgbClr val="000000"/>
              </a:solidFill>
              <a:latin typeface="Arial Narrow" pitchFamily="34" charset="0"/>
            </a:endParaRPr>
          </a:p>
          <a:p>
            <a:pPr algn="l" eaLnBrk="0" hangingPunct="0"/>
            <a:r>
              <a:rPr lang="de-DE" sz="1800">
                <a:solidFill>
                  <a:srgbClr val="000000"/>
                </a:solidFill>
                <a:latin typeface="Arial Narrow" pitchFamily="34" charset="0"/>
              </a:rPr>
              <a:t>  	wenn ich das Telefonbuch schnell, mühelos und ohne Lesebrille wieder lesen kann.</a:t>
            </a:r>
          </a:p>
          <a:p>
            <a:pPr algn="l" eaLnBrk="0" hangingPunct="0"/>
            <a:endParaRPr lang="de-DE" sz="800">
              <a:solidFill>
                <a:srgbClr val="000000"/>
              </a:solidFill>
              <a:latin typeface="Arial Narrow" pitchFamily="34" charset="0"/>
            </a:endParaRPr>
          </a:p>
          <a:p>
            <a:pPr algn="l" eaLnBrk="0" hangingPunct="0"/>
            <a:r>
              <a:rPr lang="de-DE" sz="1800">
                <a:solidFill>
                  <a:srgbClr val="000000"/>
                </a:solidFill>
                <a:latin typeface="Arial Narrow" pitchFamily="34" charset="0"/>
              </a:rPr>
              <a:t> 	wenn ich Landkarten und Fahrpläne einfach benutzen kann.</a:t>
            </a:r>
          </a:p>
          <a:p>
            <a:pPr algn="l" eaLnBrk="0" hangingPunct="0"/>
            <a:endParaRPr lang="de-DE" sz="800">
              <a:solidFill>
                <a:srgbClr val="000000"/>
              </a:solidFill>
              <a:latin typeface="Arial Narrow" pitchFamily="34" charset="0"/>
            </a:endParaRPr>
          </a:p>
          <a:p>
            <a:pPr algn="l" eaLnBrk="0" hangingPunct="0"/>
            <a:r>
              <a:rPr lang="de-DE" sz="1800">
                <a:solidFill>
                  <a:srgbClr val="000000"/>
                </a:solidFill>
                <a:latin typeface="Arial Narrow" pitchFamily="34" charset="0"/>
              </a:rPr>
              <a:t>	wenn ich Inhaltsstoffe auf Verpackungen unterwegs entziffern kann.</a:t>
            </a:r>
          </a:p>
          <a:p>
            <a:endParaRPr lang="de-DE" sz="800">
              <a:solidFill>
                <a:srgbClr val="000000"/>
              </a:solidFill>
              <a:latin typeface="Arial Narrow" pitchFamily="34" charset="0"/>
            </a:endParaRPr>
          </a:p>
          <a:p>
            <a:pPr algn="l" eaLnBrk="0" hangingPunct="0"/>
            <a:r>
              <a:rPr lang="de-DE" sz="1800">
                <a:solidFill>
                  <a:srgbClr val="000000"/>
                </a:solidFill>
                <a:latin typeface="Arial Narrow" pitchFamily="34" charset="0"/>
              </a:rPr>
              <a:t>	wenn ich problemlos wieder Kreuzworträtsel lösen kann.</a:t>
            </a:r>
          </a:p>
          <a:p>
            <a:pPr algn="l" eaLnBrk="0" hangingPunct="0"/>
            <a:endParaRPr lang="de-DE" sz="800">
              <a:solidFill>
                <a:srgbClr val="000000"/>
              </a:solidFill>
              <a:latin typeface="Arial Narrow" pitchFamily="34" charset="0"/>
            </a:endParaRPr>
          </a:p>
          <a:p>
            <a:pPr algn="l" eaLnBrk="0" hangingPunct="0"/>
            <a:r>
              <a:rPr lang="de-DE" sz="1800">
                <a:solidFill>
                  <a:srgbClr val="000000"/>
                </a:solidFill>
                <a:latin typeface="Arial Narrow" pitchFamily="34" charset="0"/>
              </a:rPr>
              <a:t>  	wenn ich Näh- oder Stickarbeiten ohne Anstrengung ausführen kann.</a:t>
            </a:r>
          </a:p>
          <a:p>
            <a:pPr algn="l" eaLnBrk="0" hangingPunct="0"/>
            <a:endParaRPr lang="de-DE" sz="800">
              <a:solidFill>
                <a:srgbClr val="000000"/>
              </a:solidFill>
              <a:latin typeface="Arial Narrow" pitchFamily="34" charset="0"/>
            </a:endParaRPr>
          </a:p>
          <a:p>
            <a:pPr algn="l" eaLnBrk="0" hangingPunct="0"/>
            <a:r>
              <a:rPr lang="de-DE" sz="1800">
                <a:solidFill>
                  <a:srgbClr val="000000"/>
                </a:solidFill>
                <a:latin typeface="Arial Narrow" pitchFamily="34" charset="0"/>
              </a:rPr>
              <a:t>  	wenn ich die Tages- oder Fernsehzeitung entspannt lesen kann.</a:t>
            </a:r>
          </a:p>
          <a:p>
            <a:pPr algn="l" eaLnBrk="0" hangingPunct="0"/>
            <a:endParaRPr lang="de-DE" sz="800">
              <a:solidFill>
                <a:srgbClr val="000000"/>
              </a:solidFill>
              <a:latin typeface="Arial Narrow" pitchFamily="34" charset="0"/>
            </a:endParaRPr>
          </a:p>
          <a:p>
            <a:pPr algn="l" eaLnBrk="0" hangingPunct="0"/>
            <a:r>
              <a:rPr lang="de-DE" sz="1800">
                <a:solidFill>
                  <a:srgbClr val="000000"/>
                </a:solidFill>
                <a:latin typeface="Arial Narrow" pitchFamily="34" charset="0"/>
              </a:rPr>
              <a:t>  	wenn ich bei der Maniküre alles deutlich sehen kann.</a:t>
            </a:r>
            <a:endParaRPr lang="de-DE" sz="1000">
              <a:solidFill>
                <a:srgbClr val="000000"/>
              </a:solidFill>
              <a:latin typeface="Arial Narrow" pitchFamily="34" charset="0"/>
            </a:endParaRPr>
          </a:p>
          <a:p>
            <a:pPr algn="l" eaLnBrk="0" hangingPunct="0"/>
            <a:endParaRPr lang="de-DE" sz="1000">
              <a:solidFill>
                <a:srgbClr val="000000"/>
              </a:solidFill>
              <a:latin typeface="Arial Narrow" pitchFamily="34" charset="0"/>
            </a:endParaRPr>
          </a:p>
          <a:p>
            <a:pPr algn="l" eaLnBrk="0" hangingPunct="0"/>
            <a:r>
              <a:rPr lang="de-DE" sz="1800">
                <a:solidFill>
                  <a:srgbClr val="000000"/>
                </a:solidFill>
                <a:latin typeface="Arial Narrow" pitchFamily="34" charset="0"/>
              </a:rPr>
              <a:t>         </a:t>
            </a:r>
          </a:p>
          <a:p>
            <a:pPr algn="l" eaLnBrk="0" hangingPunct="0"/>
            <a:r>
              <a:rPr lang="de-DE" sz="1800">
                <a:solidFill>
                  <a:srgbClr val="000000"/>
                </a:solidFill>
                <a:latin typeface="Arial Narrow" pitchFamily="34" charset="0"/>
              </a:rPr>
              <a:t>	Und besonders schön ist es, </a:t>
            </a:r>
          </a:p>
          <a:p>
            <a:pPr algn="l" eaLnBrk="0" hangingPunct="0"/>
            <a:r>
              <a:rPr lang="de-DE" sz="1800">
                <a:solidFill>
                  <a:srgbClr val="000000"/>
                </a:solidFill>
                <a:latin typeface="Arial Narrow" pitchFamily="34" charset="0"/>
              </a:rPr>
              <a:t>	wenn man Lebensqualität als Geschenk erhält.</a:t>
            </a:r>
          </a:p>
          <a:p>
            <a:pPr algn="l" eaLnBrk="0" hangingPunct="0"/>
            <a:endParaRPr lang="de-DE" sz="1800">
              <a:solidFill>
                <a:srgbClr val="000000"/>
              </a:solidFill>
              <a:latin typeface="Arial Narrow" pitchFamily="34" charset="0"/>
            </a:endParaRPr>
          </a:p>
        </p:txBody>
      </p:sp>
      <p:sp>
        <p:nvSpPr>
          <p:cNvPr id="19462" name="Text Box 6"/>
          <p:cNvSpPr txBox="1">
            <a:spLocks noChangeArrowheads="1"/>
          </p:cNvSpPr>
          <p:nvPr/>
        </p:nvSpPr>
        <p:spPr bwMode="auto">
          <a:xfrm>
            <a:off x="304800" y="304800"/>
            <a:ext cx="3657600" cy="457200"/>
          </a:xfrm>
          <a:prstGeom prst="rect">
            <a:avLst/>
          </a:prstGeom>
          <a:noFill/>
          <a:ln w="9525">
            <a:noFill/>
            <a:miter lim="800000"/>
            <a:headEnd/>
            <a:tailEnd/>
          </a:ln>
        </p:spPr>
        <p:txBody>
          <a:bodyPr lIns="90000" tIns="46800" rIns="90000" bIns="46800">
            <a:spAutoFit/>
          </a:bodyPr>
          <a:lstStyle/>
          <a:p>
            <a:pPr algn="l" eaLnBrk="0" hangingPunct="0"/>
            <a:r>
              <a:rPr lang="de-DE" sz="2400" b="1">
                <a:solidFill>
                  <a:schemeClr val="tx2"/>
                </a:solidFill>
                <a:latin typeface="Arial Narrow" pitchFamily="34" charset="0"/>
              </a:rPr>
              <a:t>Besser sehen. Besser leben.</a:t>
            </a:r>
          </a:p>
        </p:txBody>
      </p:sp>
      <p:sp>
        <p:nvSpPr>
          <p:cNvPr id="19463" name="Line 7"/>
          <p:cNvSpPr>
            <a:spLocks noChangeShapeType="1"/>
          </p:cNvSpPr>
          <p:nvPr/>
        </p:nvSpPr>
        <p:spPr bwMode="auto">
          <a:xfrm>
            <a:off x="304800" y="762000"/>
            <a:ext cx="8458200" cy="0"/>
          </a:xfrm>
          <a:prstGeom prst="line">
            <a:avLst/>
          </a:prstGeom>
          <a:noFill/>
          <a:ln w="28575">
            <a:solidFill>
              <a:srgbClr val="0066CC"/>
            </a:solidFill>
            <a:round/>
            <a:headEnd/>
            <a:tailEnd/>
          </a:ln>
        </p:spPr>
        <p:txBody>
          <a:bodyPr wrap="none" anchor="ctr"/>
          <a:lstStyle/>
          <a:p>
            <a:endParaRPr lang="de-DE"/>
          </a:p>
        </p:txBody>
      </p:sp>
      <p:pic>
        <p:nvPicPr>
          <p:cNvPr id="19464" name="Picture 8" descr="Linse Eschenbach silbergrau"/>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6227763" y="6308725"/>
            <a:ext cx="2560637" cy="304800"/>
          </a:xfrm>
          <a:prstGeom prst="rect">
            <a:avLst/>
          </a:prstGeom>
          <a:noFill/>
          <a:ln w="9525">
            <a:noFill/>
            <a:miter lim="800000"/>
            <a:headEnd/>
            <a:tailEnd/>
          </a:ln>
        </p:spPr>
      </p:pic>
      <p:pic>
        <p:nvPicPr>
          <p:cNvPr id="19465" name="Picture 11"/>
          <p:cNvPicPr>
            <a:picLocks noChangeAspect="1" noChangeArrowheads="1"/>
          </p:cNvPicPr>
          <p:nvPr/>
        </p:nvPicPr>
        <p:blipFill>
          <a:blip r:embed="rId5" cstate="print"/>
          <a:srcRect/>
          <a:stretch>
            <a:fillRect/>
          </a:stretch>
        </p:blipFill>
        <p:spPr bwMode="auto">
          <a:xfrm>
            <a:off x="5867400" y="3716338"/>
            <a:ext cx="3025775" cy="2324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1">
                                            <p:txEl>
                                              <p:pRg st="2" end="2"/>
                                            </p:txEl>
                                          </p:spTgt>
                                        </p:tgtEl>
                                        <p:attrNameLst>
                                          <p:attrName>style.visibility</p:attrName>
                                        </p:attrNameLst>
                                      </p:cBhvr>
                                      <p:to>
                                        <p:strVal val="visible"/>
                                      </p:to>
                                    </p:set>
                                    <p:animEffect transition="in" filter="blinds(horizontal)">
                                      <p:cBhvr>
                                        <p:cTn id="7" dur="500"/>
                                        <p:tgtEl>
                                          <p:spTgt spid="1946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1">
                                            <p:txEl>
                                              <p:pRg st="4" end="4"/>
                                            </p:txEl>
                                          </p:spTgt>
                                        </p:tgtEl>
                                        <p:attrNameLst>
                                          <p:attrName>style.visibility</p:attrName>
                                        </p:attrNameLst>
                                      </p:cBhvr>
                                      <p:to>
                                        <p:strVal val="visible"/>
                                      </p:to>
                                    </p:set>
                                    <p:animEffect transition="in" filter="blinds(horizontal)">
                                      <p:cBhvr>
                                        <p:cTn id="12" dur="500"/>
                                        <p:tgtEl>
                                          <p:spTgt spid="1946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61">
                                            <p:txEl>
                                              <p:pRg st="6" end="6"/>
                                            </p:txEl>
                                          </p:spTgt>
                                        </p:tgtEl>
                                        <p:attrNameLst>
                                          <p:attrName>style.visibility</p:attrName>
                                        </p:attrNameLst>
                                      </p:cBhvr>
                                      <p:to>
                                        <p:strVal val="visible"/>
                                      </p:to>
                                    </p:set>
                                    <p:animEffect transition="in" filter="blinds(horizontal)">
                                      <p:cBhvr>
                                        <p:cTn id="17" dur="500"/>
                                        <p:tgtEl>
                                          <p:spTgt spid="1946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61">
                                            <p:txEl>
                                              <p:pRg st="8" end="8"/>
                                            </p:txEl>
                                          </p:spTgt>
                                        </p:tgtEl>
                                        <p:attrNameLst>
                                          <p:attrName>style.visibility</p:attrName>
                                        </p:attrNameLst>
                                      </p:cBhvr>
                                      <p:to>
                                        <p:strVal val="visible"/>
                                      </p:to>
                                    </p:set>
                                    <p:animEffect transition="in" filter="blinds(horizontal)">
                                      <p:cBhvr>
                                        <p:cTn id="22" dur="500"/>
                                        <p:tgtEl>
                                          <p:spTgt spid="1946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61">
                                            <p:txEl>
                                              <p:pRg st="10" end="10"/>
                                            </p:txEl>
                                          </p:spTgt>
                                        </p:tgtEl>
                                        <p:attrNameLst>
                                          <p:attrName>style.visibility</p:attrName>
                                        </p:attrNameLst>
                                      </p:cBhvr>
                                      <p:to>
                                        <p:strVal val="visible"/>
                                      </p:to>
                                    </p:set>
                                    <p:animEffect transition="in" filter="blinds(horizontal)">
                                      <p:cBhvr>
                                        <p:cTn id="27" dur="500"/>
                                        <p:tgtEl>
                                          <p:spTgt spid="19461">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61">
                                            <p:txEl>
                                              <p:pRg st="12" end="12"/>
                                            </p:txEl>
                                          </p:spTgt>
                                        </p:tgtEl>
                                        <p:attrNameLst>
                                          <p:attrName>style.visibility</p:attrName>
                                        </p:attrNameLst>
                                      </p:cBhvr>
                                      <p:to>
                                        <p:strVal val="visible"/>
                                      </p:to>
                                    </p:set>
                                    <p:animEffect transition="in" filter="blinds(horizontal)">
                                      <p:cBhvr>
                                        <p:cTn id="32" dur="500"/>
                                        <p:tgtEl>
                                          <p:spTgt spid="19461">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61">
                                            <p:txEl>
                                              <p:pRg st="14" end="14"/>
                                            </p:txEl>
                                          </p:spTgt>
                                        </p:tgtEl>
                                        <p:attrNameLst>
                                          <p:attrName>style.visibility</p:attrName>
                                        </p:attrNameLst>
                                      </p:cBhvr>
                                      <p:to>
                                        <p:strVal val="visible"/>
                                      </p:to>
                                    </p:set>
                                    <p:animEffect transition="in" filter="blinds(horizontal)">
                                      <p:cBhvr>
                                        <p:cTn id="37" dur="500"/>
                                        <p:tgtEl>
                                          <p:spTgt spid="19461">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461">
                                            <p:txEl>
                                              <p:pRg st="17" end="17"/>
                                            </p:txEl>
                                          </p:spTgt>
                                        </p:tgtEl>
                                        <p:attrNameLst>
                                          <p:attrName>style.visibility</p:attrName>
                                        </p:attrNameLst>
                                      </p:cBhvr>
                                      <p:to>
                                        <p:strVal val="visible"/>
                                      </p:to>
                                    </p:set>
                                    <p:animEffect transition="in" filter="blinds(horizontal)">
                                      <p:cBhvr>
                                        <p:cTn id="42" dur="500"/>
                                        <p:tgtEl>
                                          <p:spTgt spid="19461">
                                            <p:txEl>
                                              <p:pRg st="17" end="1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9461">
                                            <p:txEl>
                                              <p:pRg st="18" end="18"/>
                                            </p:txEl>
                                          </p:spTgt>
                                        </p:tgtEl>
                                        <p:attrNameLst>
                                          <p:attrName>style.visibility</p:attrName>
                                        </p:attrNameLst>
                                      </p:cBhvr>
                                      <p:to>
                                        <p:strVal val="visible"/>
                                      </p:to>
                                    </p:set>
                                    <p:animEffect transition="in" filter="blinds(horizontal)">
                                      <p:cBhvr>
                                        <p:cTn id="45" dur="500"/>
                                        <p:tgtEl>
                                          <p:spTgt spid="1946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2.9|2.1|3.2|3|2"/>
</p:tagLst>
</file>

<file path=ppt/theme/theme1.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814</Words>
  <Application>Microsoft Office PowerPoint</Application>
  <PresentationFormat>Bildschirmpräsentation (4:3)</PresentationFormat>
  <Paragraphs>223</Paragraphs>
  <Slides>31</Slides>
  <Notes>1</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31</vt:i4>
      </vt:variant>
    </vt:vector>
  </HeadingPairs>
  <TitlesOfParts>
    <vt:vector size="35" baseType="lpstr">
      <vt:lpstr>1_Benutzerdefiniertes Design</vt:lpstr>
      <vt:lpstr>Photo Editor Photo</vt:lpstr>
      <vt:lpstr>Dokument</vt:lpstr>
      <vt:lpstr>Grafik</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vector>
  </TitlesOfParts>
  <Company>Eschenbach Optik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KW</dc:creator>
  <cp:lastModifiedBy>Hähnchen Optik</cp:lastModifiedBy>
  <cp:revision>173</cp:revision>
  <dcterms:created xsi:type="dcterms:W3CDTF">2002-06-21T08:37:30Z</dcterms:created>
  <dcterms:modified xsi:type="dcterms:W3CDTF">2016-10-08T08:23:30Z</dcterms:modified>
</cp:coreProperties>
</file>